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drawings/drawing5.xml" ContentType="application/vnd.openxmlformats-officedocument.drawingml.chartshapes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461" r:id="rId2"/>
    <p:sldId id="1076" r:id="rId3"/>
    <p:sldId id="3462" r:id="rId4"/>
    <p:sldId id="3463" r:id="rId5"/>
    <p:sldId id="3464" r:id="rId6"/>
    <p:sldId id="3465" r:id="rId7"/>
    <p:sldId id="3466" r:id="rId8"/>
    <p:sldId id="3467" r:id="rId9"/>
  </p:sldIdLst>
  <p:sldSz cx="12192000" cy="6858000"/>
  <p:notesSz cx="68199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24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pos="7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37B5"/>
    <a:srgbClr val="4CAF4F"/>
    <a:srgbClr val="FEB82C"/>
    <a:srgbClr val="0288D1"/>
    <a:srgbClr val="AFB42B"/>
    <a:srgbClr val="595959"/>
    <a:srgbClr val="6A6A6A"/>
    <a:srgbClr val="FFFFFF"/>
    <a:srgbClr val="E6E6E6"/>
    <a:srgbClr val="DA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 autoAdjust="0"/>
    <p:restoredTop sz="96120" autoAdjust="0"/>
  </p:normalViewPr>
  <p:slideViewPr>
    <p:cSldViewPr snapToGrid="0" showGuides="1">
      <p:cViewPr varScale="1">
        <p:scale>
          <a:sx n="77" d="100"/>
          <a:sy n="77" d="100"/>
        </p:scale>
        <p:origin x="132" y="582"/>
      </p:cViewPr>
      <p:guideLst>
        <p:guide orient="horz" pos="3624"/>
        <p:guide pos="7056"/>
        <p:guide pos="70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40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aaco-fls\Depts\Economics%20&amp;%20Technical%20Management\MIDT%20Data\Reports\Adhoc\Ishka+%20MENA%20Briefing\Ishka+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aco-fls\Depts\Economics%20&amp;%20Technical%20Management\MIDT%20Data\Reports\Adhoc\Ishka+%20MENA%20Briefing\Ishka+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4.xml"/><Relationship Id="rId4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5" Type="http://schemas.openxmlformats.org/officeDocument/2006/relationships/chartUserShapes" Target="../drawings/drawing5.xml"/><Relationship Id="rId4" Type="http://schemas.openxmlformats.org/officeDocument/2006/relationships/oleObject" Target="file:///\\aaco-fls\Depts\Economics%20&amp;%20Technical%20Management\MIDT%20Data\Reports\Adhoc\Ishka+%20MENA%20Briefing\Ishka+%20data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\\aaco-fls\Depts\Economics%20&amp;%20Technical%20Management\MIDT%20Data\Reports\Adhoc\Ishka+%20MENA%20Briefing\Ishka+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latin typeface="Myriad Pro" panose="020B0503030403020204" pitchFamily="34" charset="0"/>
              </a:rPr>
              <a:t>Economic</a:t>
            </a:r>
            <a:r>
              <a:rPr lang="en-US" sz="1600" b="1" baseline="0" dirty="0">
                <a:latin typeface="Myriad Pro" panose="020B0503030403020204" pitchFamily="34" charset="0"/>
              </a:rPr>
              <a:t> Activity Changes (Measured Using the Purchasing Managers' Index - PMI)</a:t>
            </a:r>
            <a:endParaRPr lang="en-US" sz="1600" b="1" dirty="0">
              <a:latin typeface="Myriad Pro" panose="020B0503030403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5723163053940893E-2"/>
          <c:y val="0.13893864829396327"/>
          <c:w val="0.89059981207035355"/>
          <c:h val="0.6428311825605133"/>
        </c:manualLayout>
      </c:layout>
      <c:lineChart>
        <c:grouping val="standard"/>
        <c:varyColors val="0"/>
        <c:ser>
          <c:idx val="0"/>
          <c:order val="0"/>
          <c:tx>
            <c:strRef>
              <c:f>'Economics 2021'!$B$1</c:f>
              <c:strCache>
                <c:ptCount val="1"/>
                <c:pt idx="0">
                  <c:v>World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'Economics 2021'!$A$15:$A$27</c:f>
              <c:numCache>
                <c:formatCode>mmm\-yy</c:formatCode>
                <c:ptCount val="13"/>
                <c:pt idx="0">
                  <c:v>43862</c:v>
                </c:pt>
                <c:pt idx="1">
                  <c:v>43891</c:v>
                </c:pt>
                <c:pt idx="2">
                  <c:v>43922</c:v>
                </c:pt>
                <c:pt idx="3">
                  <c:v>43952</c:v>
                </c:pt>
                <c:pt idx="4">
                  <c:v>43983</c:v>
                </c:pt>
                <c:pt idx="5">
                  <c:v>44032</c:v>
                </c:pt>
                <c:pt idx="6">
                  <c:v>44063</c:v>
                </c:pt>
                <c:pt idx="7">
                  <c:v>44094</c:v>
                </c:pt>
                <c:pt idx="8">
                  <c:v>44124</c:v>
                </c:pt>
                <c:pt idx="9">
                  <c:v>44155</c:v>
                </c:pt>
                <c:pt idx="10">
                  <c:v>44185</c:v>
                </c:pt>
                <c:pt idx="11">
                  <c:v>44216</c:v>
                </c:pt>
                <c:pt idx="12">
                  <c:v>44247</c:v>
                </c:pt>
              </c:numCache>
            </c:numRef>
          </c:cat>
          <c:val>
            <c:numRef>
              <c:f>'Economics 2021'!$B$15:$B$27</c:f>
              <c:numCache>
                <c:formatCode>General</c:formatCode>
                <c:ptCount val="13"/>
                <c:pt idx="0">
                  <c:v>46.1</c:v>
                </c:pt>
                <c:pt idx="1">
                  <c:v>39.200000000000003</c:v>
                </c:pt>
                <c:pt idx="2">
                  <c:v>26.2</c:v>
                </c:pt>
                <c:pt idx="3">
                  <c:v>36.299999999999997</c:v>
                </c:pt>
                <c:pt idx="4">
                  <c:v>47.8</c:v>
                </c:pt>
                <c:pt idx="5" formatCode="0.0">
                  <c:v>51</c:v>
                </c:pt>
                <c:pt idx="6">
                  <c:v>52.4</c:v>
                </c:pt>
                <c:pt idx="7">
                  <c:v>52.5</c:v>
                </c:pt>
                <c:pt idx="8">
                  <c:v>53.3</c:v>
                </c:pt>
                <c:pt idx="9" formatCode="0.0">
                  <c:v>53.1</c:v>
                </c:pt>
                <c:pt idx="10">
                  <c:v>52.7</c:v>
                </c:pt>
                <c:pt idx="11" formatCode="0.0">
                  <c:v>52.3</c:v>
                </c:pt>
                <c:pt idx="12">
                  <c:v>53.2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BE-47E2-B870-5D2AD4DC699F}"/>
            </c:ext>
          </c:extLst>
        </c:ser>
        <c:ser>
          <c:idx val="1"/>
          <c:order val="1"/>
          <c:tx>
            <c:strRef>
              <c:f>'Economics 2021'!$C$1</c:f>
              <c:strCache>
                <c:ptCount val="1"/>
                <c:pt idx="0">
                  <c:v>UAE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'Economics 2021'!$A$15:$A$27</c:f>
              <c:numCache>
                <c:formatCode>mmm\-yy</c:formatCode>
                <c:ptCount val="13"/>
                <c:pt idx="0">
                  <c:v>43862</c:v>
                </c:pt>
                <c:pt idx="1">
                  <c:v>43891</c:v>
                </c:pt>
                <c:pt idx="2">
                  <c:v>43922</c:v>
                </c:pt>
                <c:pt idx="3">
                  <c:v>43952</c:v>
                </c:pt>
                <c:pt idx="4">
                  <c:v>43983</c:v>
                </c:pt>
                <c:pt idx="5">
                  <c:v>44032</c:v>
                </c:pt>
                <c:pt idx="6">
                  <c:v>44063</c:v>
                </c:pt>
                <c:pt idx="7">
                  <c:v>44094</c:v>
                </c:pt>
                <c:pt idx="8">
                  <c:v>44124</c:v>
                </c:pt>
                <c:pt idx="9">
                  <c:v>44155</c:v>
                </c:pt>
                <c:pt idx="10">
                  <c:v>44185</c:v>
                </c:pt>
                <c:pt idx="11">
                  <c:v>44216</c:v>
                </c:pt>
                <c:pt idx="12">
                  <c:v>44247</c:v>
                </c:pt>
              </c:numCache>
            </c:numRef>
          </c:cat>
          <c:val>
            <c:numRef>
              <c:f>'Economics 2021'!$C$15:$C$27</c:f>
              <c:numCache>
                <c:formatCode>0.0</c:formatCode>
                <c:ptCount val="13"/>
                <c:pt idx="0" formatCode="General">
                  <c:v>49.1</c:v>
                </c:pt>
                <c:pt idx="1">
                  <c:v>45.2</c:v>
                </c:pt>
                <c:pt idx="2">
                  <c:v>44.1</c:v>
                </c:pt>
                <c:pt idx="3" formatCode="General">
                  <c:v>46.7</c:v>
                </c:pt>
                <c:pt idx="4" formatCode="General">
                  <c:v>50.4</c:v>
                </c:pt>
                <c:pt idx="5">
                  <c:v>50.8</c:v>
                </c:pt>
                <c:pt idx="6">
                  <c:v>49.4</c:v>
                </c:pt>
                <c:pt idx="7">
                  <c:v>51</c:v>
                </c:pt>
                <c:pt idx="8">
                  <c:v>49.5</c:v>
                </c:pt>
                <c:pt idx="9">
                  <c:v>49.5</c:v>
                </c:pt>
                <c:pt idx="10">
                  <c:v>51.2</c:v>
                </c:pt>
                <c:pt idx="11">
                  <c:v>51.2</c:v>
                </c:pt>
                <c:pt idx="12" formatCode="General">
                  <c:v>50.6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BE-47E2-B870-5D2AD4DC699F}"/>
            </c:ext>
          </c:extLst>
        </c:ser>
        <c:ser>
          <c:idx val="2"/>
          <c:order val="2"/>
          <c:tx>
            <c:strRef>
              <c:f>'Economics 2021'!$D$1</c:f>
              <c:strCache>
                <c:ptCount val="1"/>
                <c:pt idx="0">
                  <c:v>Egypt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'Economics 2021'!$A$15:$A$27</c:f>
              <c:numCache>
                <c:formatCode>mmm\-yy</c:formatCode>
                <c:ptCount val="13"/>
                <c:pt idx="0">
                  <c:v>43862</c:v>
                </c:pt>
                <c:pt idx="1">
                  <c:v>43891</c:v>
                </c:pt>
                <c:pt idx="2">
                  <c:v>43922</c:v>
                </c:pt>
                <c:pt idx="3">
                  <c:v>43952</c:v>
                </c:pt>
                <c:pt idx="4">
                  <c:v>43983</c:v>
                </c:pt>
                <c:pt idx="5">
                  <c:v>44032</c:v>
                </c:pt>
                <c:pt idx="6">
                  <c:v>44063</c:v>
                </c:pt>
                <c:pt idx="7">
                  <c:v>44094</c:v>
                </c:pt>
                <c:pt idx="8">
                  <c:v>44124</c:v>
                </c:pt>
                <c:pt idx="9">
                  <c:v>44155</c:v>
                </c:pt>
                <c:pt idx="10">
                  <c:v>44185</c:v>
                </c:pt>
                <c:pt idx="11">
                  <c:v>44216</c:v>
                </c:pt>
                <c:pt idx="12">
                  <c:v>44247</c:v>
                </c:pt>
              </c:numCache>
            </c:numRef>
          </c:cat>
          <c:val>
            <c:numRef>
              <c:f>'Economics 2021'!$D$15:$D$27</c:f>
              <c:numCache>
                <c:formatCode>0.0</c:formatCode>
                <c:ptCount val="13"/>
                <c:pt idx="0" formatCode="General">
                  <c:v>47.1</c:v>
                </c:pt>
                <c:pt idx="1">
                  <c:v>44.2</c:v>
                </c:pt>
                <c:pt idx="2">
                  <c:v>29.7</c:v>
                </c:pt>
                <c:pt idx="3">
                  <c:v>40.700000000000003</c:v>
                </c:pt>
                <c:pt idx="4">
                  <c:v>44.6</c:v>
                </c:pt>
                <c:pt idx="5">
                  <c:v>49.6</c:v>
                </c:pt>
                <c:pt idx="6">
                  <c:v>49.4</c:v>
                </c:pt>
                <c:pt idx="7">
                  <c:v>50.4</c:v>
                </c:pt>
                <c:pt idx="8">
                  <c:v>51.4</c:v>
                </c:pt>
                <c:pt idx="9">
                  <c:v>50.9</c:v>
                </c:pt>
                <c:pt idx="10" formatCode="#,##0.0">
                  <c:v>48.2</c:v>
                </c:pt>
                <c:pt idx="11">
                  <c:v>48.7</c:v>
                </c:pt>
                <c:pt idx="12" formatCode="General">
                  <c:v>49.3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BE-47E2-B870-5D2AD4DC699F}"/>
            </c:ext>
          </c:extLst>
        </c:ser>
        <c:ser>
          <c:idx val="3"/>
          <c:order val="3"/>
          <c:tx>
            <c:strRef>
              <c:f>'Economics 2021'!$E$1</c:f>
              <c:strCache>
                <c:ptCount val="1"/>
                <c:pt idx="0">
                  <c:v>Lebanon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'Economics 2021'!$A$15:$A$27</c:f>
              <c:numCache>
                <c:formatCode>mmm\-yy</c:formatCode>
                <c:ptCount val="13"/>
                <c:pt idx="0">
                  <c:v>43862</c:v>
                </c:pt>
                <c:pt idx="1">
                  <c:v>43891</c:v>
                </c:pt>
                <c:pt idx="2">
                  <c:v>43922</c:v>
                </c:pt>
                <c:pt idx="3">
                  <c:v>43952</c:v>
                </c:pt>
                <c:pt idx="4">
                  <c:v>43983</c:v>
                </c:pt>
                <c:pt idx="5">
                  <c:v>44032</c:v>
                </c:pt>
                <c:pt idx="6">
                  <c:v>44063</c:v>
                </c:pt>
                <c:pt idx="7">
                  <c:v>44094</c:v>
                </c:pt>
                <c:pt idx="8">
                  <c:v>44124</c:v>
                </c:pt>
                <c:pt idx="9">
                  <c:v>44155</c:v>
                </c:pt>
                <c:pt idx="10">
                  <c:v>44185</c:v>
                </c:pt>
                <c:pt idx="11">
                  <c:v>44216</c:v>
                </c:pt>
                <c:pt idx="12">
                  <c:v>44247</c:v>
                </c:pt>
              </c:numCache>
            </c:numRef>
          </c:cat>
          <c:val>
            <c:numRef>
              <c:f>'Economics 2021'!$E$15:$E$27</c:f>
              <c:numCache>
                <c:formatCode>0.0</c:formatCode>
                <c:ptCount val="13"/>
                <c:pt idx="0" formatCode="General">
                  <c:v>45.4</c:v>
                </c:pt>
                <c:pt idx="1">
                  <c:v>35</c:v>
                </c:pt>
                <c:pt idx="2">
                  <c:v>30.9</c:v>
                </c:pt>
                <c:pt idx="3" formatCode="General">
                  <c:v>37.200000000000003</c:v>
                </c:pt>
                <c:pt idx="4" formatCode="General">
                  <c:v>43.2</c:v>
                </c:pt>
                <c:pt idx="5">
                  <c:v>44.9</c:v>
                </c:pt>
                <c:pt idx="6">
                  <c:v>40.1</c:v>
                </c:pt>
                <c:pt idx="7">
                  <c:v>42.1</c:v>
                </c:pt>
                <c:pt idx="8">
                  <c:v>43.3</c:v>
                </c:pt>
                <c:pt idx="9">
                  <c:v>42.4</c:v>
                </c:pt>
                <c:pt idx="10" formatCode="#,##0.0">
                  <c:v>43.2</c:v>
                </c:pt>
                <c:pt idx="11">
                  <c:v>41</c:v>
                </c:pt>
                <c:pt idx="12" formatCode="General">
                  <c:v>42.2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BE-47E2-B870-5D2AD4DC699F}"/>
            </c:ext>
          </c:extLst>
        </c:ser>
        <c:ser>
          <c:idx val="4"/>
          <c:order val="4"/>
          <c:tx>
            <c:strRef>
              <c:f>'Economics 2021'!$F$1</c:f>
              <c:strCache>
                <c:ptCount val="1"/>
                <c:pt idx="0">
                  <c:v>Saudi Arabia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'Economics 2021'!$A$15:$A$27</c:f>
              <c:numCache>
                <c:formatCode>mmm\-yy</c:formatCode>
                <c:ptCount val="13"/>
                <c:pt idx="0">
                  <c:v>43862</c:v>
                </c:pt>
                <c:pt idx="1">
                  <c:v>43891</c:v>
                </c:pt>
                <c:pt idx="2">
                  <c:v>43922</c:v>
                </c:pt>
                <c:pt idx="3">
                  <c:v>43952</c:v>
                </c:pt>
                <c:pt idx="4">
                  <c:v>43983</c:v>
                </c:pt>
                <c:pt idx="5">
                  <c:v>44032</c:v>
                </c:pt>
                <c:pt idx="6">
                  <c:v>44063</c:v>
                </c:pt>
                <c:pt idx="7">
                  <c:v>44094</c:v>
                </c:pt>
                <c:pt idx="8">
                  <c:v>44124</c:v>
                </c:pt>
                <c:pt idx="9">
                  <c:v>44155</c:v>
                </c:pt>
                <c:pt idx="10">
                  <c:v>44185</c:v>
                </c:pt>
                <c:pt idx="11">
                  <c:v>44216</c:v>
                </c:pt>
                <c:pt idx="12">
                  <c:v>44247</c:v>
                </c:pt>
              </c:numCache>
            </c:numRef>
          </c:cat>
          <c:val>
            <c:numRef>
              <c:f>'Economics 2021'!$F$15:$F$27</c:f>
              <c:numCache>
                <c:formatCode>0.0</c:formatCode>
                <c:ptCount val="13"/>
                <c:pt idx="0" formatCode="General">
                  <c:v>52.5</c:v>
                </c:pt>
                <c:pt idx="1">
                  <c:v>42.4</c:v>
                </c:pt>
                <c:pt idx="2">
                  <c:v>44.4</c:v>
                </c:pt>
                <c:pt idx="3" formatCode="General">
                  <c:v>48.1</c:v>
                </c:pt>
                <c:pt idx="4" formatCode="General">
                  <c:v>47.7</c:v>
                </c:pt>
                <c:pt idx="5">
                  <c:v>50</c:v>
                </c:pt>
                <c:pt idx="6">
                  <c:v>48.8</c:v>
                </c:pt>
                <c:pt idx="7">
                  <c:v>50.7</c:v>
                </c:pt>
                <c:pt idx="8">
                  <c:v>51</c:v>
                </c:pt>
                <c:pt idx="9">
                  <c:v>54.7</c:v>
                </c:pt>
                <c:pt idx="10" formatCode="#,##0.0">
                  <c:v>57</c:v>
                </c:pt>
                <c:pt idx="11">
                  <c:v>57.1</c:v>
                </c:pt>
                <c:pt idx="12" formatCode="General">
                  <c:v>53.9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BE-47E2-B870-5D2AD4DC699F}"/>
            </c:ext>
          </c:extLst>
        </c:ser>
        <c:ser>
          <c:idx val="5"/>
          <c:order val="5"/>
          <c:tx>
            <c:strRef>
              <c:f>'Economics 2021'!$G$1</c:f>
              <c:strCache>
                <c:ptCount val="1"/>
                <c:pt idx="0">
                  <c:v>Qatar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'Economics 2021'!$A$15:$A$27</c:f>
              <c:numCache>
                <c:formatCode>mmm\-yy</c:formatCode>
                <c:ptCount val="13"/>
                <c:pt idx="0">
                  <c:v>43862</c:v>
                </c:pt>
                <c:pt idx="1">
                  <c:v>43891</c:v>
                </c:pt>
                <c:pt idx="2">
                  <c:v>43922</c:v>
                </c:pt>
                <c:pt idx="3">
                  <c:v>43952</c:v>
                </c:pt>
                <c:pt idx="4">
                  <c:v>43983</c:v>
                </c:pt>
                <c:pt idx="5">
                  <c:v>44032</c:v>
                </c:pt>
                <c:pt idx="6">
                  <c:v>44063</c:v>
                </c:pt>
                <c:pt idx="7">
                  <c:v>44094</c:v>
                </c:pt>
                <c:pt idx="8">
                  <c:v>44124</c:v>
                </c:pt>
                <c:pt idx="9">
                  <c:v>44155</c:v>
                </c:pt>
                <c:pt idx="10">
                  <c:v>44185</c:v>
                </c:pt>
                <c:pt idx="11">
                  <c:v>44216</c:v>
                </c:pt>
                <c:pt idx="12">
                  <c:v>44247</c:v>
                </c:pt>
              </c:numCache>
            </c:numRef>
          </c:cat>
          <c:val>
            <c:numRef>
              <c:f>'Economics 2021'!$G$15:$G$27</c:f>
              <c:numCache>
                <c:formatCode>General</c:formatCode>
                <c:ptCount val="13"/>
                <c:pt idx="0">
                  <c:v>49.3</c:v>
                </c:pt>
                <c:pt idx="1">
                  <c:v>46.6</c:v>
                </c:pt>
                <c:pt idx="2" formatCode="0.0">
                  <c:v>39</c:v>
                </c:pt>
                <c:pt idx="3">
                  <c:v>36.6</c:v>
                </c:pt>
                <c:pt idx="4">
                  <c:v>42.1</c:v>
                </c:pt>
                <c:pt idx="5">
                  <c:v>59.8</c:v>
                </c:pt>
                <c:pt idx="6">
                  <c:v>57.3</c:v>
                </c:pt>
                <c:pt idx="7">
                  <c:v>51.4</c:v>
                </c:pt>
                <c:pt idx="8">
                  <c:v>51.5</c:v>
                </c:pt>
                <c:pt idx="9">
                  <c:v>52.5</c:v>
                </c:pt>
                <c:pt idx="10">
                  <c:v>51.8</c:v>
                </c:pt>
                <c:pt idx="11">
                  <c:v>53.9</c:v>
                </c:pt>
                <c:pt idx="12">
                  <c:v>53.2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2BE-47E2-B870-5D2AD4DC6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1261832"/>
        <c:axId val="621263800"/>
      </c:lineChart>
      <c:dateAx>
        <c:axId val="621261832"/>
        <c:scaling>
          <c:orientation val="minMax"/>
          <c:max val="4425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>
                    <a:latin typeface="Myriad Pro" panose="020B0503030403020204" pitchFamily="34" charset="0"/>
                  </a:rPr>
                  <a:t>Source: AACO and Various Sources</a:t>
                </a:r>
              </a:p>
            </c:rich>
          </c:tx>
          <c:layout>
            <c:manualLayout>
              <c:xMode val="edge"/>
              <c:yMode val="edge"/>
              <c:x val="0.76326075673871907"/>
              <c:y val="0.943980387868182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mm\-yy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621263800"/>
        <c:crosses val="autoZero"/>
        <c:auto val="1"/>
        <c:lblOffset val="100"/>
        <c:baseTimeUnit val="months"/>
      </c:dateAx>
      <c:valAx>
        <c:axId val="621263800"/>
        <c:scaling>
          <c:orientation val="minMax"/>
          <c:max val="60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621261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3835505731275116E-3"/>
          <c:y val="0.87923264800233325"/>
          <c:w val="0.98732993386419921"/>
          <c:h val="5.36377223680373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70C0"/>
              </a:solidFill>
              <a:latin typeface="Myriad Pro" panose="020B0503030403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latin typeface="Myriad Pro" panose="020B0503030403020204" pitchFamily="34" charset="0"/>
              </a:rPr>
              <a:t>Year-on-Year GDP Changes in</a:t>
            </a:r>
            <a:r>
              <a:rPr lang="en-US" sz="1600" b="1" baseline="0" dirty="0">
                <a:latin typeface="Myriad Pro" panose="020B0503030403020204" pitchFamily="34" charset="0"/>
              </a:rPr>
              <a:t> the World and Some Arab Countries</a:t>
            </a:r>
            <a:endParaRPr lang="en-US" sz="1600" b="1" dirty="0">
              <a:latin typeface="Myriad Pro" panose="020B0503030403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245151029850084E-2"/>
          <c:y val="9.4149351122776323E-2"/>
          <c:w val="0.93480757966694839"/>
          <c:h val="0.667251202974628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'Eco. 2019-2021'!$F$2</c:f>
              <c:strCache>
                <c:ptCount val="1"/>
                <c:pt idx="0">
                  <c:v>GDP Changes 2020/2019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70C0"/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'Eco. 2019-2021'!$A$3:$A$13</c:f>
              <c:strCache>
                <c:ptCount val="11"/>
                <c:pt idx="0">
                  <c:v>World</c:v>
                </c:pt>
                <c:pt idx="1">
                  <c:v>Arab World</c:v>
                </c:pt>
                <c:pt idx="2">
                  <c:v>KSA</c:v>
                </c:pt>
                <c:pt idx="3">
                  <c:v>UAE</c:v>
                </c:pt>
                <c:pt idx="4">
                  <c:v>Egypt</c:v>
                </c:pt>
                <c:pt idx="5">
                  <c:v>Qatar</c:v>
                </c:pt>
                <c:pt idx="6">
                  <c:v>Morocco</c:v>
                </c:pt>
                <c:pt idx="7">
                  <c:v>Kuwait</c:v>
                </c:pt>
                <c:pt idx="8">
                  <c:v>Bahrain</c:v>
                </c:pt>
                <c:pt idx="9">
                  <c:v>Oman</c:v>
                </c:pt>
                <c:pt idx="10">
                  <c:v>Jordan</c:v>
                </c:pt>
              </c:strCache>
            </c:strRef>
          </c:cat>
          <c:val>
            <c:numRef>
              <c:f>'Eco. 2019-2021'!$F$3:$F$13</c:f>
              <c:numCache>
                <c:formatCode>0.0%</c:formatCode>
                <c:ptCount val="11"/>
                <c:pt idx="0">
                  <c:v>-3.5000000000000003E-2</c:v>
                </c:pt>
                <c:pt idx="1">
                  <c:v>-3.6999999999999998E-2</c:v>
                </c:pt>
                <c:pt idx="2">
                  <c:v>-3.9E-2</c:v>
                </c:pt>
                <c:pt idx="3">
                  <c:v>-3.5000000000000003E-2</c:v>
                </c:pt>
                <c:pt idx="4">
                  <c:v>0.02</c:v>
                </c:pt>
                <c:pt idx="5">
                  <c:v>-4.3999999999999997E-2</c:v>
                </c:pt>
                <c:pt idx="6">
                  <c:v>-7.2999999999999995E-2</c:v>
                </c:pt>
                <c:pt idx="7">
                  <c:v>-6.6000000000000003E-2</c:v>
                </c:pt>
                <c:pt idx="8">
                  <c:v>-3.5999999999999997E-2</c:v>
                </c:pt>
                <c:pt idx="9">
                  <c:v>-2.8000000000000001E-2</c:v>
                </c:pt>
                <c:pt idx="10">
                  <c:v>-0.05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09-45DE-B142-3D36873C89A7}"/>
            </c:ext>
          </c:extLst>
        </c:ser>
        <c:ser>
          <c:idx val="1"/>
          <c:order val="1"/>
          <c:tx>
            <c:strRef>
              <c:f>'Eco. 2019-2021'!$G$2</c:f>
              <c:strCache>
                <c:ptCount val="1"/>
                <c:pt idx="0">
                  <c:v> Forecasted GDP Changes 2021/2020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DAA600"/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'Eco. 2019-2021'!$A$3:$A$13</c:f>
              <c:strCache>
                <c:ptCount val="11"/>
                <c:pt idx="0">
                  <c:v>World</c:v>
                </c:pt>
                <c:pt idx="1">
                  <c:v>Arab World</c:v>
                </c:pt>
                <c:pt idx="2">
                  <c:v>KSA</c:v>
                </c:pt>
                <c:pt idx="3">
                  <c:v>UAE</c:v>
                </c:pt>
                <c:pt idx="4">
                  <c:v>Egypt</c:v>
                </c:pt>
                <c:pt idx="5">
                  <c:v>Qatar</c:v>
                </c:pt>
                <c:pt idx="6">
                  <c:v>Morocco</c:v>
                </c:pt>
                <c:pt idx="7">
                  <c:v>Kuwait</c:v>
                </c:pt>
                <c:pt idx="8">
                  <c:v>Bahrain</c:v>
                </c:pt>
                <c:pt idx="9">
                  <c:v>Oman</c:v>
                </c:pt>
                <c:pt idx="10">
                  <c:v>Jordan</c:v>
                </c:pt>
              </c:strCache>
            </c:strRef>
          </c:cat>
          <c:val>
            <c:numRef>
              <c:f>'Eco. 2019-2021'!$G$3:$G$13</c:f>
              <c:numCache>
                <c:formatCode>0.0%</c:formatCode>
                <c:ptCount val="11"/>
                <c:pt idx="0">
                  <c:v>5.5E-2</c:v>
                </c:pt>
                <c:pt idx="1">
                  <c:v>0.03</c:v>
                </c:pt>
                <c:pt idx="2">
                  <c:v>2.5999999999999999E-2</c:v>
                </c:pt>
                <c:pt idx="3">
                  <c:v>2.4E-2</c:v>
                </c:pt>
                <c:pt idx="4">
                  <c:v>2.9000000000000001E-2</c:v>
                </c:pt>
                <c:pt idx="5">
                  <c:v>2.9000000000000001E-2</c:v>
                </c:pt>
                <c:pt idx="6">
                  <c:v>4.2999999999999997E-2</c:v>
                </c:pt>
                <c:pt idx="7">
                  <c:v>2.4E-2</c:v>
                </c:pt>
                <c:pt idx="8">
                  <c:v>3.1E-2</c:v>
                </c:pt>
                <c:pt idx="9">
                  <c:v>2.7E-2</c:v>
                </c:pt>
                <c:pt idx="10">
                  <c:v>2.9000000000000001E-2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09-45DE-B142-3D36873C8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overlap val="-27"/>
        <c:axId val="526706816"/>
        <c:axId val="526699600"/>
      </c:barChart>
      <c:catAx>
        <c:axId val="5267068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>
                    <a:latin typeface="Myriad Pro" panose="020B0503030403020204" pitchFamily="34" charset="0"/>
                  </a:rPr>
                  <a:t>Source: IMF,</a:t>
                </a:r>
                <a:r>
                  <a:rPr lang="en-US" sz="1200" b="1" baseline="0">
                    <a:latin typeface="Myriad Pro" panose="020B0503030403020204" pitchFamily="34" charset="0"/>
                  </a:rPr>
                  <a:t> AACO, and Various Sources</a:t>
                </a:r>
                <a:endParaRPr lang="en-US" sz="1200" b="1">
                  <a:latin typeface="Myriad Pro" panose="020B0503030403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7404719404777792"/>
              <c:y val="0.944745370370370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526699600"/>
        <c:crosses val="autoZero"/>
        <c:auto val="1"/>
        <c:lblAlgn val="ctr"/>
        <c:lblOffset val="100"/>
        <c:noMultiLvlLbl val="0"/>
      </c:catAx>
      <c:valAx>
        <c:axId val="52669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52670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1646277266189184E-3"/>
          <c:y val="0.86302894429862931"/>
          <c:w val="0.9953576115485564"/>
          <c:h val="5.36377223680373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70C0"/>
              </a:solidFill>
              <a:latin typeface="Myriad Pro" panose="020B0503030403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 dirty="0">
                <a:effectLst/>
                <a:latin typeface="Myriad Pro" panose="020B0503030403020204" pitchFamily="34" charset="0"/>
              </a:rPr>
              <a:t>Year-on-Year Changes (Compared to Pre-crisis 2019 Months) in Passenger Traffic (</a:t>
            </a:r>
            <a:r>
              <a:rPr lang="en-US" sz="1600" b="1" i="0" baseline="0" dirty="0" err="1">
                <a:effectLst/>
                <a:latin typeface="Myriad Pro" panose="020B0503030403020204" pitchFamily="34" charset="0"/>
              </a:rPr>
              <a:t>RPKs</a:t>
            </a:r>
            <a:r>
              <a:rPr lang="en-US" sz="1600" b="1" i="0" baseline="0" dirty="0">
                <a:effectLst/>
                <a:latin typeface="Myriad Pro" panose="020B0503030403020204" pitchFamily="34" charset="0"/>
              </a:rPr>
              <a:t>) and Capacity Offered (</a:t>
            </a:r>
            <a:r>
              <a:rPr lang="en-US" sz="1600" b="1" i="0" baseline="0" dirty="0" err="1">
                <a:effectLst/>
                <a:latin typeface="Myriad Pro" panose="020B0503030403020204" pitchFamily="34" charset="0"/>
              </a:rPr>
              <a:t>ASKs</a:t>
            </a:r>
            <a:r>
              <a:rPr lang="en-US" sz="1600" b="1" i="0" baseline="0" dirty="0">
                <a:effectLst/>
                <a:latin typeface="Myriad Pro" panose="020B0503030403020204" pitchFamily="34" charset="0"/>
              </a:rPr>
              <a:t>) for the Industry and Arab Airlines</a:t>
            </a:r>
            <a:endParaRPr lang="en-US" sz="1600" dirty="0">
              <a:effectLst/>
              <a:latin typeface="Myriad Pro" panose="020B0503030403020204" pitchFamily="34" charset="0"/>
            </a:endParaRPr>
          </a:p>
        </c:rich>
      </c:tx>
      <c:layout>
        <c:manualLayout>
          <c:xMode val="edge"/>
          <c:yMode val="edge"/>
          <c:x val="0.11753095362385824"/>
          <c:y val="1.3888888888888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1665448433386648E-2"/>
          <c:y val="0.14120370370370369"/>
          <c:w val="0.89594426190787857"/>
          <c:h val="0.69444444444444453"/>
        </c:manualLayout>
      </c:layout>
      <c:lineChart>
        <c:grouping val="standard"/>
        <c:varyColors val="0"/>
        <c:ser>
          <c:idx val="0"/>
          <c:order val="0"/>
          <c:tx>
            <c:strRef>
              <c:f>'Pax Traffic&amp;Capcity'!$O$3</c:f>
              <c:strCache>
                <c:ptCount val="1"/>
                <c:pt idx="0">
                  <c:v>Industry - RPKs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rgbClr val="7030A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9F-4229-898E-4FA2238F78DA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rgbClr val="7030A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9F-4229-898E-4FA2238F78DA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rgbClr val="7030A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79F-4229-898E-4FA2238F78DA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rgbClr val="7030A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379F-4229-898E-4FA2238F78DA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7030A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379F-4229-898E-4FA2238F78DA}"/>
              </c:ext>
            </c:extLst>
          </c:dPt>
          <c:cat>
            <c:numRef>
              <c:f>'Pax Traffic&amp;Capcity'!$N$4:$N$21</c:f>
              <c:numCache>
                <c:formatCode>mmm\-yy</c:formatCode>
                <c:ptCount val="18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</c:numCache>
            </c:numRef>
          </c:cat>
          <c:val>
            <c:numRef>
              <c:f>'Pax Traffic&amp;Capcity'!$O$4:$O$21</c:f>
              <c:numCache>
                <c:formatCode>0.0%</c:formatCode>
                <c:ptCount val="18"/>
                <c:pt idx="0">
                  <c:v>2.4E-2</c:v>
                </c:pt>
                <c:pt idx="1">
                  <c:v>-0.14099999999999999</c:v>
                </c:pt>
                <c:pt idx="2">
                  <c:v>-0.52900000000000003</c:v>
                </c:pt>
                <c:pt idx="3">
                  <c:v>-0.94299999999999995</c:v>
                </c:pt>
                <c:pt idx="4">
                  <c:v>-0.91300000000000003</c:v>
                </c:pt>
                <c:pt idx="5">
                  <c:v>-0.86499999999999999</c:v>
                </c:pt>
                <c:pt idx="6">
                  <c:v>-0.73836649804894916</c:v>
                </c:pt>
                <c:pt idx="7">
                  <c:v>-0.753</c:v>
                </c:pt>
                <c:pt idx="8">
                  <c:v>-0.72799999999999998</c:v>
                </c:pt>
                <c:pt idx="9" formatCode="0.00%">
                  <c:v>-0.70599999999999996</c:v>
                </c:pt>
                <c:pt idx="10" formatCode="0.00%">
                  <c:v>-0.70299999999999996</c:v>
                </c:pt>
                <c:pt idx="11">
                  <c:v>-0.69700000000000006</c:v>
                </c:pt>
                <c:pt idx="12">
                  <c:v>-0.72</c:v>
                </c:pt>
                <c:pt idx="13">
                  <c:v>-0.67119951036588965</c:v>
                </c:pt>
                <c:pt idx="14">
                  <c:v>-0.65727525512102225</c:v>
                </c:pt>
                <c:pt idx="15">
                  <c:v>-0.64120069265485879</c:v>
                </c:pt>
                <c:pt idx="16">
                  <c:v>-0.6053817403822026</c:v>
                </c:pt>
                <c:pt idx="17">
                  <c:v>-0.55746630234943984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79F-4229-898E-4FA2238F78DA}"/>
            </c:ext>
          </c:extLst>
        </c:ser>
        <c:ser>
          <c:idx val="2"/>
          <c:order val="1"/>
          <c:tx>
            <c:strRef>
              <c:f>'Pax Traffic&amp;Capcity'!$P$3</c:f>
              <c:strCache>
                <c:ptCount val="1"/>
                <c:pt idx="0">
                  <c:v>Industry - ASKs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379F-4229-898E-4FA2238F78DA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379F-4229-898E-4FA2238F78DA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379F-4229-898E-4FA2238F78DA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379F-4229-898E-4FA2238F78DA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379F-4229-898E-4FA2238F78DA}"/>
              </c:ext>
            </c:extLst>
          </c:dPt>
          <c:cat>
            <c:numRef>
              <c:f>'Pax Traffic&amp;Capcity'!$N$4:$N$21</c:f>
              <c:numCache>
                <c:formatCode>mmm\-yy</c:formatCode>
                <c:ptCount val="18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</c:numCache>
            </c:numRef>
          </c:cat>
          <c:val>
            <c:numRef>
              <c:f>'Pax Traffic&amp;Capcity'!$P$4:$P$21</c:f>
              <c:numCache>
                <c:formatCode>0.0%</c:formatCode>
                <c:ptCount val="18"/>
                <c:pt idx="0">
                  <c:v>1.7000000000000001E-2</c:v>
                </c:pt>
                <c:pt idx="1">
                  <c:v>-8.6999999999999994E-2</c:v>
                </c:pt>
                <c:pt idx="2">
                  <c:v>-0.36199999999999999</c:v>
                </c:pt>
                <c:pt idx="3">
                  <c:v>-0.87</c:v>
                </c:pt>
                <c:pt idx="4">
                  <c:v>-0.86</c:v>
                </c:pt>
                <c:pt idx="5">
                  <c:v>-0.80100000000000005</c:v>
                </c:pt>
                <c:pt idx="6">
                  <c:v>-0.65857695985252618</c:v>
                </c:pt>
                <c:pt idx="7">
                  <c:v>-0.63787143929613488</c:v>
                </c:pt>
                <c:pt idx="8">
                  <c:v>-0.63</c:v>
                </c:pt>
                <c:pt idx="9" formatCode="0.00%">
                  <c:v>-0.59899999999999998</c:v>
                </c:pt>
                <c:pt idx="10" formatCode="0.00%">
                  <c:v>-0.58599999999999997</c:v>
                </c:pt>
                <c:pt idx="11">
                  <c:v>-0.56700000000000006</c:v>
                </c:pt>
                <c:pt idx="12">
                  <c:v>-0.58699999999999997</c:v>
                </c:pt>
                <c:pt idx="13">
                  <c:v>-0.57271258331650177</c:v>
                </c:pt>
                <c:pt idx="14">
                  <c:v>-0.5581375325271698</c:v>
                </c:pt>
                <c:pt idx="15">
                  <c:v>-0.54082962959635816</c:v>
                </c:pt>
                <c:pt idx="16">
                  <c:v>-0.50796110532790761</c:v>
                </c:pt>
                <c:pt idx="17">
                  <c:v>-0.46129505479658983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379F-4229-898E-4FA2238F78DA}"/>
            </c:ext>
          </c:extLst>
        </c:ser>
        <c:ser>
          <c:idx val="1"/>
          <c:order val="2"/>
          <c:tx>
            <c:strRef>
              <c:f>'Pax Traffic&amp;Capcity'!$Q$3</c:f>
              <c:strCache>
                <c:ptCount val="1"/>
                <c:pt idx="0">
                  <c:v>Arab Airlines - RPKs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rgbClr val="0070C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379F-4229-898E-4FA2238F78DA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rgbClr val="0070C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379F-4229-898E-4FA2238F78DA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rgbClr val="0070C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379F-4229-898E-4FA2238F78DA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rgbClr val="0070C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379F-4229-898E-4FA2238F78DA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0070C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379F-4229-898E-4FA2238F78DA}"/>
              </c:ext>
            </c:extLst>
          </c:dPt>
          <c:cat>
            <c:numRef>
              <c:f>'Pax Traffic&amp;Capcity'!$N$4:$N$21</c:f>
              <c:numCache>
                <c:formatCode>mmm\-yy</c:formatCode>
                <c:ptCount val="18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</c:numCache>
            </c:numRef>
          </c:cat>
          <c:val>
            <c:numRef>
              <c:f>'Pax Traffic&amp;Capcity'!$Q$4:$Q$21</c:f>
              <c:numCache>
                <c:formatCode>0.0%</c:formatCode>
                <c:ptCount val="18"/>
                <c:pt idx="0">
                  <c:v>6.9923280075864014E-2</c:v>
                </c:pt>
                <c:pt idx="1">
                  <c:v>2.4379897147652763E-2</c:v>
                </c:pt>
                <c:pt idx="2">
                  <c:v>-0.49089798156374165</c:v>
                </c:pt>
                <c:pt idx="3">
                  <c:v>-0.97359597671339948</c:v>
                </c:pt>
                <c:pt idx="4">
                  <c:v>-0.98153722788258524</c:v>
                </c:pt>
                <c:pt idx="5">
                  <c:v>-0.96219834858333542</c:v>
                </c:pt>
                <c:pt idx="6">
                  <c:v>-0.91363870266278935</c:v>
                </c:pt>
                <c:pt idx="7">
                  <c:v>-0.90260848657112025</c:v>
                </c:pt>
                <c:pt idx="8">
                  <c:v>-0.87811526152208819</c:v>
                </c:pt>
                <c:pt idx="9">
                  <c:v>-0.85067918938787779</c:v>
                </c:pt>
                <c:pt idx="10">
                  <c:v>-0.84176907674934764</c:v>
                </c:pt>
                <c:pt idx="11">
                  <c:v>-0.80510703930539562</c:v>
                </c:pt>
                <c:pt idx="12">
                  <c:v>-0.79880697217471541</c:v>
                </c:pt>
                <c:pt idx="13">
                  <c:v>-0.76668735346848715</c:v>
                </c:pt>
                <c:pt idx="14">
                  <c:v>-0.75121525613860196</c:v>
                </c:pt>
                <c:pt idx="15">
                  <c:v>-0.67759509362562786</c:v>
                </c:pt>
                <c:pt idx="16">
                  <c:v>-0.65795819935691324</c:v>
                </c:pt>
                <c:pt idx="17">
                  <c:v>-0.6316713483146067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379F-4229-898E-4FA2238F78DA}"/>
            </c:ext>
          </c:extLst>
        </c:ser>
        <c:ser>
          <c:idx val="3"/>
          <c:order val="3"/>
          <c:tx>
            <c:strRef>
              <c:f>'Pax Traffic&amp;Capcity'!$R$3</c:f>
              <c:strCache>
                <c:ptCount val="1"/>
                <c:pt idx="0">
                  <c:v>Arab Airlines - ASKs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2-379F-4229-898E-4FA2238F78DA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4-379F-4229-898E-4FA2238F78DA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6-379F-4229-898E-4FA2238F78DA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8-379F-4229-898E-4FA2238F78DA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A-379F-4229-898E-4FA2238F78DA}"/>
              </c:ext>
            </c:extLst>
          </c:dPt>
          <c:cat>
            <c:numRef>
              <c:f>'Pax Traffic&amp;Capcity'!$N$4:$N$21</c:f>
              <c:numCache>
                <c:formatCode>mmm\-yy</c:formatCode>
                <c:ptCount val="18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</c:numCache>
            </c:numRef>
          </c:cat>
          <c:val>
            <c:numRef>
              <c:f>'Pax Traffic&amp;Capcity'!$R$4:$R$21</c:f>
              <c:numCache>
                <c:formatCode>0.0%</c:formatCode>
                <c:ptCount val="18"/>
                <c:pt idx="0">
                  <c:v>1.8231977214604456E-2</c:v>
                </c:pt>
                <c:pt idx="1">
                  <c:v>2.5440505873420172E-2</c:v>
                </c:pt>
                <c:pt idx="2">
                  <c:v>-0.36231973554820029</c:v>
                </c:pt>
                <c:pt idx="3">
                  <c:v>-0.92121941585453593</c:v>
                </c:pt>
                <c:pt idx="4">
                  <c:v>-0.93918640865656466</c:v>
                </c:pt>
                <c:pt idx="5">
                  <c:v>-0.91199420994773328</c:v>
                </c:pt>
                <c:pt idx="6">
                  <c:v>-0.82610503201936814</c:v>
                </c:pt>
                <c:pt idx="7">
                  <c:v>-0.78806999879573436</c:v>
                </c:pt>
                <c:pt idx="8">
                  <c:v>-0.75065312601627487</c:v>
                </c:pt>
                <c:pt idx="9">
                  <c:v>-0.70612451549501165</c:v>
                </c:pt>
                <c:pt idx="10">
                  <c:v>-0.68798252127079951</c:v>
                </c:pt>
                <c:pt idx="11">
                  <c:v>-0.6598238322940071</c:v>
                </c:pt>
                <c:pt idx="12">
                  <c:v>-0.64534969587039348</c:v>
                </c:pt>
                <c:pt idx="13">
                  <c:v>-0.625</c:v>
                </c:pt>
                <c:pt idx="14">
                  <c:v>-0.59699999999999998</c:v>
                </c:pt>
                <c:pt idx="15">
                  <c:v>-0.55500000000000005</c:v>
                </c:pt>
                <c:pt idx="16">
                  <c:v>-0.52500000000000002</c:v>
                </c:pt>
                <c:pt idx="17">
                  <c:v>-0.495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B-379F-4229-898E-4FA2238F7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6713048"/>
        <c:axId val="526717312"/>
      </c:lineChart>
      <c:dateAx>
        <c:axId val="5267130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>
                    <a:solidFill>
                      <a:srgbClr val="0070C0"/>
                    </a:solidFill>
                    <a:latin typeface="Myriad Pro" panose="020B0503030403020204" pitchFamily="34" charset="0"/>
                  </a:rPr>
                  <a:t>Dotted lines represent estimates</a:t>
                </a:r>
              </a:p>
            </c:rich>
          </c:tx>
          <c:layout>
            <c:manualLayout>
              <c:xMode val="edge"/>
              <c:yMode val="edge"/>
              <c:x val="2.7698533602132985E-3"/>
              <c:y val="0.944444444444444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526717312"/>
        <c:crosses val="autoZero"/>
        <c:auto val="1"/>
        <c:lblOffset val="100"/>
        <c:baseTimeUnit val="months"/>
      </c:dateAx>
      <c:valAx>
        <c:axId val="526717312"/>
        <c:scaling>
          <c:orientation val="minMax"/>
          <c:max val="0.1"/>
          <c:min val="-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526713048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3080266745311442E-2"/>
          <c:y val="0.85995261009040536"/>
          <c:w val="0.90525286914115066"/>
          <c:h val="7.7547389909594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yriad Pro" panose="020B0503030403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u="none" strike="noStrike" baseline="0">
                <a:latin typeface="Myriad Pro" panose="020B0503030403020204" pitchFamily="34" charset="0"/>
              </a:rPr>
              <a:t>Global Fleet Status During Different Phases of the COVID-19 Crisis*</a:t>
            </a:r>
            <a:endParaRPr lang="en-US" sz="1600">
              <a:latin typeface="Myriad Pro" panose="020B0503030403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6945384896573992E-2"/>
          <c:y val="0.13833916593759113"/>
          <c:w val="0.88774120733510009"/>
          <c:h val="0.59547116506270048"/>
        </c:manualLayout>
      </c:layout>
      <c:areaChart>
        <c:grouping val="standard"/>
        <c:varyColors val="0"/>
        <c:ser>
          <c:idx val="0"/>
          <c:order val="0"/>
          <c:tx>
            <c:strRef>
              <c:f>'Fleet-World'!$A$5</c:f>
              <c:strCache>
                <c:ptCount val="1"/>
                <c:pt idx="0">
                  <c:v>In-service aircraft (Left scale)</c:v>
                </c:pt>
              </c:strCache>
            </c:strRef>
          </c:tx>
          <c:spPr>
            <a:solidFill>
              <a:srgbClr val="7030A0">
                <a:alpha val="45882"/>
              </a:srgbClr>
            </a:solidFill>
            <a:ln>
              <a:noFill/>
            </a:ln>
            <a:effectLst/>
          </c:spPr>
          <c:cat>
            <c:numRef>
              <c:f>'Fleet-World'!$B$4:$P$4</c:f>
              <c:numCache>
                <c:formatCode>mmm\-yy</c:formatCode>
                <c:ptCount val="1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</c:numCache>
            </c:numRef>
          </c:cat>
          <c:val>
            <c:numRef>
              <c:f>'Fleet-World'!$B$5:$P$5</c:f>
              <c:numCache>
                <c:formatCode>#,##0</c:formatCode>
                <c:ptCount val="15"/>
                <c:pt idx="0">
                  <c:v>28340</c:v>
                </c:pt>
                <c:pt idx="1">
                  <c:v>27889</c:v>
                </c:pt>
                <c:pt idx="2">
                  <c:v>26753</c:v>
                </c:pt>
                <c:pt idx="3">
                  <c:v>13734</c:v>
                </c:pt>
                <c:pt idx="4">
                  <c:v>13494</c:v>
                </c:pt>
                <c:pt idx="5">
                  <c:v>16056</c:v>
                </c:pt>
                <c:pt idx="6">
                  <c:v>19519</c:v>
                </c:pt>
                <c:pt idx="7">
                  <c:v>21134</c:v>
                </c:pt>
                <c:pt idx="8">
                  <c:v>21550</c:v>
                </c:pt>
                <c:pt idx="9">
                  <c:v>21719</c:v>
                </c:pt>
                <c:pt idx="10">
                  <c:v>21633</c:v>
                </c:pt>
                <c:pt idx="11">
                  <c:v>21781</c:v>
                </c:pt>
                <c:pt idx="12">
                  <c:v>22207</c:v>
                </c:pt>
                <c:pt idx="13">
                  <c:v>21690</c:v>
                </c:pt>
                <c:pt idx="14">
                  <c:v>22398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7E-4DF1-B2AD-CAC94DE94256}"/>
            </c:ext>
          </c:extLst>
        </c:ser>
        <c:ser>
          <c:idx val="1"/>
          <c:order val="1"/>
          <c:tx>
            <c:strRef>
              <c:f>'Fleet-World'!$A$6</c:f>
              <c:strCache>
                <c:ptCount val="1"/>
                <c:pt idx="0">
                  <c:v>Non-operated aircraft (Left scale)</c:v>
                </c:pt>
              </c:strCache>
            </c:strRef>
          </c:tx>
          <c:spPr>
            <a:solidFill>
              <a:schemeClr val="bg1">
                <a:lumMod val="50000"/>
                <a:alpha val="50196"/>
              </a:schemeClr>
            </a:solidFill>
            <a:ln>
              <a:noFill/>
            </a:ln>
            <a:effectLst/>
          </c:spPr>
          <c:cat>
            <c:numRef>
              <c:f>'Fleet-World'!$B$4:$P$4</c:f>
              <c:numCache>
                <c:formatCode>mmm\-yy</c:formatCode>
                <c:ptCount val="1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</c:numCache>
            </c:numRef>
          </c:cat>
          <c:val>
            <c:numRef>
              <c:f>'Fleet-World'!$B$6:$P$6</c:f>
              <c:numCache>
                <c:formatCode>#,##0</c:formatCode>
                <c:ptCount val="15"/>
                <c:pt idx="0">
                  <c:v>3804</c:v>
                </c:pt>
                <c:pt idx="1">
                  <c:v>4258</c:v>
                </c:pt>
                <c:pt idx="2">
                  <c:v>5429</c:v>
                </c:pt>
                <c:pt idx="3">
                  <c:v>18451</c:v>
                </c:pt>
                <c:pt idx="4">
                  <c:v>18667</c:v>
                </c:pt>
                <c:pt idx="5">
                  <c:v>16103</c:v>
                </c:pt>
                <c:pt idx="6">
                  <c:v>12594</c:v>
                </c:pt>
                <c:pt idx="7">
                  <c:v>10977</c:v>
                </c:pt>
                <c:pt idx="8">
                  <c:v>10581</c:v>
                </c:pt>
                <c:pt idx="9">
                  <c:v>10408</c:v>
                </c:pt>
                <c:pt idx="10">
                  <c:v>10539</c:v>
                </c:pt>
                <c:pt idx="11">
                  <c:v>10434</c:v>
                </c:pt>
                <c:pt idx="12">
                  <c:v>10098</c:v>
                </c:pt>
                <c:pt idx="13">
                  <c:v>10633</c:v>
                </c:pt>
                <c:pt idx="14">
                  <c:v>9954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7E-4DF1-B2AD-CAC94DE94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3139592"/>
        <c:axId val="653139920"/>
      </c:areaChart>
      <c:lineChart>
        <c:grouping val="standard"/>
        <c:varyColors val="0"/>
        <c:ser>
          <c:idx val="2"/>
          <c:order val="2"/>
          <c:tx>
            <c:strRef>
              <c:f>'Fleet-World'!$A$10</c:f>
              <c:strCache>
                <c:ptCount val="1"/>
                <c:pt idx="0">
                  <c:v>In-service aircraft (% of total fleet) (Right scale)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chemeClr val="bg1"/>
              </a:solidFill>
              <a:ln w="15875">
                <a:solidFill>
                  <a:srgbClr val="7030A0">
                    <a:alpha val="96000"/>
                  </a:srgbClr>
                </a:solidFill>
              </a:ln>
              <a:effectLst/>
            </c:spPr>
          </c:marker>
          <c:cat>
            <c:numRef>
              <c:f>'Fleet-World'!$B$4:$P$4</c:f>
              <c:numCache>
                <c:formatCode>mmm\-yy</c:formatCode>
                <c:ptCount val="1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</c:numCache>
            </c:numRef>
          </c:cat>
          <c:val>
            <c:numRef>
              <c:f>'Fleet-World'!$B$10:$P$10</c:f>
              <c:numCache>
                <c:formatCode>0.0%</c:formatCode>
                <c:ptCount val="15"/>
                <c:pt idx="0">
                  <c:v>0.88165754106520655</c:v>
                </c:pt>
                <c:pt idx="1">
                  <c:v>0.86754596074283763</c:v>
                </c:pt>
                <c:pt idx="2">
                  <c:v>0.83130321297619791</c:v>
                </c:pt>
                <c:pt idx="3">
                  <c:v>0.42672052198228988</c:v>
                </c:pt>
                <c:pt idx="4">
                  <c:v>0.41957650570566835</c:v>
                </c:pt>
                <c:pt idx="5">
                  <c:v>0.49926925588482229</c:v>
                </c:pt>
                <c:pt idx="6">
                  <c:v>0.60782237723040511</c:v>
                </c:pt>
                <c:pt idx="7">
                  <c:v>0.65815452648625083</c:v>
                </c:pt>
                <c:pt idx="8">
                  <c:v>0.67069185521770258</c:v>
                </c:pt>
                <c:pt idx="9">
                  <c:v>0.67603573318392629</c:v>
                </c:pt>
                <c:pt idx="10">
                  <c:v>0.67241700857888842</c:v>
                </c:pt>
                <c:pt idx="11">
                  <c:v>0.67611361167158157</c:v>
                </c:pt>
                <c:pt idx="12">
                  <c:v>0.68741680854356912</c:v>
                </c:pt>
                <c:pt idx="13">
                  <c:v>0.67103919809423629</c:v>
                </c:pt>
                <c:pt idx="14">
                  <c:v>0.69232195845697331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7E-4DF1-B2AD-CAC94DE94256}"/>
            </c:ext>
          </c:extLst>
        </c:ser>
        <c:ser>
          <c:idx val="3"/>
          <c:order val="3"/>
          <c:tx>
            <c:strRef>
              <c:f>'Fleet-World'!$A$11</c:f>
              <c:strCache>
                <c:ptCount val="1"/>
                <c:pt idx="0">
                  <c:v>Non-operated aircraft (% of total fleet) (Right scale)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chemeClr val="bg1"/>
              </a:solidFill>
              <a:ln w="1587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cat>
            <c:numRef>
              <c:f>'Fleet-World'!$B$4:$P$4</c:f>
              <c:numCache>
                <c:formatCode>mmm\-yy</c:formatCode>
                <c:ptCount val="1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</c:numCache>
            </c:numRef>
          </c:cat>
          <c:val>
            <c:numRef>
              <c:f>'Fleet-World'!$B$11:$P$11</c:f>
              <c:numCache>
                <c:formatCode>0.0%</c:formatCode>
                <c:ptCount val="15"/>
                <c:pt idx="0">
                  <c:v>0.11834245893479343</c:v>
                </c:pt>
                <c:pt idx="1">
                  <c:v>0.1324540392571624</c:v>
                </c:pt>
                <c:pt idx="2">
                  <c:v>0.16869678702380211</c:v>
                </c:pt>
                <c:pt idx="3">
                  <c:v>0.57327947801771006</c:v>
                </c:pt>
                <c:pt idx="4">
                  <c:v>0.5804234942943316</c:v>
                </c:pt>
                <c:pt idx="5">
                  <c:v>0.50073074411517771</c:v>
                </c:pt>
                <c:pt idx="6">
                  <c:v>0.39217762276959489</c:v>
                </c:pt>
                <c:pt idx="7">
                  <c:v>0.34184547351374917</c:v>
                </c:pt>
                <c:pt idx="8">
                  <c:v>0.32930814478229747</c:v>
                </c:pt>
                <c:pt idx="9">
                  <c:v>0.32396426681607371</c:v>
                </c:pt>
                <c:pt idx="10">
                  <c:v>0.32758299142111152</c:v>
                </c:pt>
                <c:pt idx="11">
                  <c:v>0.32388638832841843</c:v>
                </c:pt>
                <c:pt idx="12">
                  <c:v>0.31258319145643088</c:v>
                </c:pt>
                <c:pt idx="13">
                  <c:v>0.32896080190576371</c:v>
                </c:pt>
                <c:pt idx="14">
                  <c:v>0.30767804154302669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7E-4DF1-B2AD-CAC94DE94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8326752"/>
        <c:axId val="578095504"/>
      </c:lineChart>
      <c:dateAx>
        <c:axId val="653139592"/>
        <c:scaling>
          <c:orientation val="minMax"/>
          <c:max val="4428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latin typeface="Myriad Pro" panose="020B0503030403020204" pitchFamily="34" charset="0"/>
                  </a:rPr>
                  <a:t>Number of Aircraft</a:t>
                </a:r>
              </a:p>
            </c:rich>
          </c:tx>
          <c:layout>
            <c:manualLayout>
              <c:xMode val="edge"/>
              <c:yMode val="edge"/>
              <c:x val="4.2308795247021367E-3"/>
              <c:y val="7.426162875473897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mm\-yy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653139920"/>
        <c:crosses val="autoZero"/>
        <c:auto val="1"/>
        <c:lblOffset val="100"/>
        <c:baseTimeUnit val="months"/>
      </c:dateAx>
      <c:valAx>
        <c:axId val="653139920"/>
        <c:scaling>
          <c:orientation val="minMax"/>
          <c:max val="3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653139592"/>
        <c:crosses val="autoZero"/>
        <c:crossBetween val="midCat"/>
      </c:valAx>
      <c:valAx>
        <c:axId val="578095504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598326752"/>
        <c:crosses val="max"/>
        <c:crossBetween val="between"/>
      </c:valAx>
      <c:dateAx>
        <c:axId val="598326752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57809550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2997695141048545E-2"/>
          <c:y val="0.82889125838436861"/>
          <c:w val="0.90643361287370472"/>
          <c:h val="7.37106299212598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yriad Pro" panose="020B0503030403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u="none" strike="noStrike" baseline="0">
                <a:latin typeface="Myriad Pro" panose="020B0503030403020204" pitchFamily="34" charset="0"/>
              </a:rPr>
              <a:t>Arab Airlines Fleet Status During Different Phases of the COVID-19 Crisis*</a:t>
            </a:r>
            <a:endParaRPr lang="en-US" sz="1600">
              <a:latin typeface="Myriad Pro" panose="020B0503030403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6945384896573992E-2"/>
          <c:y val="0.13833916593759113"/>
          <c:w val="0.88774120733510009"/>
          <c:h val="0.59547116506270048"/>
        </c:manualLayout>
      </c:layout>
      <c:areaChart>
        <c:grouping val="standard"/>
        <c:varyColors val="0"/>
        <c:ser>
          <c:idx val="0"/>
          <c:order val="0"/>
          <c:tx>
            <c:strRef>
              <c:f>'Fleet-AACO'!$A$5</c:f>
              <c:strCache>
                <c:ptCount val="1"/>
                <c:pt idx="0">
                  <c:v>In-service aircraft (Left scale)</c:v>
                </c:pt>
              </c:strCache>
            </c:strRef>
          </c:tx>
          <c:spPr>
            <a:solidFill>
              <a:srgbClr val="0070C0">
                <a:alpha val="43922"/>
              </a:srgbClr>
            </a:solidFill>
            <a:ln>
              <a:noFill/>
            </a:ln>
            <a:effectLst/>
          </c:spPr>
          <c:cat>
            <c:numRef>
              <c:f>'Fleet-AACO'!$B$4:$P$4</c:f>
              <c:numCache>
                <c:formatCode>mmm\-yy</c:formatCode>
                <c:ptCount val="1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</c:numCache>
            </c:numRef>
          </c:cat>
          <c:val>
            <c:numRef>
              <c:f>'Fleet-AACO'!$B$5:$P$5</c:f>
              <c:numCache>
                <c:formatCode>General</c:formatCode>
                <c:ptCount val="15"/>
                <c:pt idx="0">
                  <c:v>1350</c:v>
                </c:pt>
                <c:pt idx="1">
                  <c:v>1335</c:v>
                </c:pt>
                <c:pt idx="2">
                  <c:v>1293</c:v>
                </c:pt>
                <c:pt idx="3">
                  <c:v>333</c:v>
                </c:pt>
                <c:pt idx="4">
                  <c:v>396</c:v>
                </c:pt>
                <c:pt idx="5">
                  <c:v>522</c:v>
                </c:pt>
                <c:pt idx="6">
                  <c:v>782</c:v>
                </c:pt>
                <c:pt idx="7">
                  <c:v>933</c:v>
                </c:pt>
                <c:pt idx="8">
                  <c:v>936</c:v>
                </c:pt>
                <c:pt idx="9">
                  <c:v>966</c:v>
                </c:pt>
                <c:pt idx="10">
                  <c:v>978</c:v>
                </c:pt>
                <c:pt idx="11">
                  <c:v>1017</c:v>
                </c:pt>
                <c:pt idx="12">
                  <c:v>1044</c:v>
                </c:pt>
                <c:pt idx="13">
                  <c:v>1036</c:v>
                </c:pt>
                <c:pt idx="14">
                  <c:v>1033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39-4F01-B904-6F4381F70DA6}"/>
            </c:ext>
          </c:extLst>
        </c:ser>
        <c:ser>
          <c:idx val="1"/>
          <c:order val="1"/>
          <c:tx>
            <c:strRef>
              <c:f>'Fleet-AACO'!$A$6</c:f>
              <c:strCache>
                <c:ptCount val="1"/>
                <c:pt idx="0">
                  <c:v>Non-operated aircraft (Left scale)</c:v>
                </c:pt>
              </c:strCache>
            </c:strRef>
          </c:tx>
          <c:spPr>
            <a:solidFill>
              <a:srgbClr val="FFC000">
                <a:alpha val="49020"/>
              </a:srgbClr>
            </a:solidFill>
            <a:ln>
              <a:noFill/>
            </a:ln>
            <a:effectLst/>
          </c:spPr>
          <c:cat>
            <c:numRef>
              <c:f>'Fleet-AACO'!$B$4:$P$4</c:f>
              <c:numCache>
                <c:formatCode>mmm\-yy</c:formatCode>
                <c:ptCount val="1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</c:numCache>
            </c:numRef>
          </c:cat>
          <c:val>
            <c:numRef>
              <c:f>'Fleet-AACO'!$B$6:$P$6</c:f>
              <c:numCache>
                <c:formatCode>General</c:formatCode>
                <c:ptCount val="15"/>
                <c:pt idx="0">
                  <c:v>167</c:v>
                </c:pt>
                <c:pt idx="1">
                  <c:v>180</c:v>
                </c:pt>
                <c:pt idx="2">
                  <c:v>225</c:v>
                </c:pt>
                <c:pt idx="3">
                  <c:v>1148</c:v>
                </c:pt>
                <c:pt idx="4">
                  <c:v>1095</c:v>
                </c:pt>
                <c:pt idx="5">
                  <c:v>972</c:v>
                </c:pt>
                <c:pt idx="6">
                  <c:v>712</c:v>
                </c:pt>
                <c:pt idx="7">
                  <c:v>572</c:v>
                </c:pt>
                <c:pt idx="8">
                  <c:v>568</c:v>
                </c:pt>
                <c:pt idx="9">
                  <c:v>543</c:v>
                </c:pt>
                <c:pt idx="10">
                  <c:v>537</c:v>
                </c:pt>
                <c:pt idx="11">
                  <c:v>502</c:v>
                </c:pt>
                <c:pt idx="12">
                  <c:v>483</c:v>
                </c:pt>
                <c:pt idx="13">
                  <c:v>482</c:v>
                </c:pt>
                <c:pt idx="14">
                  <c:v>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39-4F01-B904-6F4381F70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3139592"/>
        <c:axId val="653139920"/>
      </c:areaChart>
      <c:lineChart>
        <c:grouping val="standard"/>
        <c:varyColors val="0"/>
        <c:ser>
          <c:idx val="2"/>
          <c:order val="2"/>
          <c:tx>
            <c:strRef>
              <c:f>'Fleet-AACO'!$A$10</c:f>
              <c:strCache>
                <c:ptCount val="1"/>
                <c:pt idx="0">
                  <c:v>In-service aircraft (% of total fleet) (Right scale)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chemeClr val="bg1"/>
              </a:solidFill>
              <a:ln w="15875">
                <a:solidFill>
                  <a:srgbClr val="0070C0"/>
                </a:solidFill>
              </a:ln>
              <a:effectLst/>
            </c:spPr>
          </c:marker>
          <c:cat>
            <c:numRef>
              <c:f>'Fleet-World'!$B$4:$P$4</c:f>
              <c:numCache>
                <c:formatCode>mmm\-yy</c:formatCode>
                <c:ptCount val="1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</c:numCache>
            </c:numRef>
          </c:cat>
          <c:val>
            <c:numRef>
              <c:f>'Fleet-AACO'!$B$10:$P$10</c:f>
              <c:numCache>
                <c:formatCode>0.0%</c:formatCode>
                <c:ptCount val="15"/>
                <c:pt idx="0">
                  <c:v>0.88991430454845089</c:v>
                </c:pt>
                <c:pt idx="1">
                  <c:v>0.88118811881188119</c:v>
                </c:pt>
                <c:pt idx="2">
                  <c:v>0.85177865612648218</c:v>
                </c:pt>
                <c:pt idx="3">
                  <c:v>0.22484807562457798</c:v>
                </c:pt>
                <c:pt idx="4">
                  <c:v>0.26559356136820927</c:v>
                </c:pt>
                <c:pt idx="5">
                  <c:v>0.3493975903614458</c:v>
                </c:pt>
                <c:pt idx="6">
                  <c:v>0.52342704149933061</c:v>
                </c:pt>
                <c:pt idx="7">
                  <c:v>0.61993355481727574</c:v>
                </c:pt>
                <c:pt idx="8">
                  <c:v>0.62234042553191493</c:v>
                </c:pt>
                <c:pt idx="9">
                  <c:v>0.64015904572564608</c:v>
                </c:pt>
                <c:pt idx="10">
                  <c:v>0.64554455445544556</c:v>
                </c:pt>
                <c:pt idx="11">
                  <c:v>0.66951942067149439</c:v>
                </c:pt>
                <c:pt idx="12">
                  <c:v>0.68369351669941059</c:v>
                </c:pt>
                <c:pt idx="13">
                  <c:v>0.68247694334650855</c:v>
                </c:pt>
                <c:pt idx="14">
                  <c:v>0.68501326259946949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39-4F01-B904-6F4381F70DA6}"/>
            </c:ext>
          </c:extLst>
        </c:ser>
        <c:ser>
          <c:idx val="3"/>
          <c:order val="3"/>
          <c:tx>
            <c:strRef>
              <c:f>'Fleet-AACO'!$A$11</c:f>
              <c:strCache>
                <c:ptCount val="1"/>
                <c:pt idx="0">
                  <c:v>Non-operated aircraft (% of total fleet) (Right scale)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chemeClr val="bg1"/>
              </a:solidFill>
              <a:ln w="15875">
                <a:solidFill>
                  <a:srgbClr val="FFC000"/>
                </a:solidFill>
              </a:ln>
              <a:effectLst/>
            </c:spPr>
          </c:marker>
          <c:cat>
            <c:numRef>
              <c:f>'Fleet-World'!$B$4:$P$4</c:f>
              <c:numCache>
                <c:formatCode>mmm\-yy</c:formatCode>
                <c:ptCount val="1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</c:numCache>
            </c:numRef>
          </c:cat>
          <c:val>
            <c:numRef>
              <c:f>'Fleet-AACO'!$B$11:$P$11</c:f>
              <c:numCache>
                <c:formatCode>0.0%</c:formatCode>
                <c:ptCount val="15"/>
                <c:pt idx="0">
                  <c:v>0.11008569545154911</c:v>
                </c:pt>
                <c:pt idx="1">
                  <c:v>0.11881188118811881</c:v>
                </c:pt>
                <c:pt idx="2">
                  <c:v>0.14822134387351779</c:v>
                </c:pt>
                <c:pt idx="3">
                  <c:v>0.77515192437542202</c:v>
                </c:pt>
                <c:pt idx="4">
                  <c:v>0.73440643863179078</c:v>
                </c:pt>
                <c:pt idx="5">
                  <c:v>0.6506024096385542</c:v>
                </c:pt>
                <c:pt idx="6">
                  <c:v>0.47657295850066933</c:v>
                </c:pt>
                <c:pt idx="7">
                  <c:v>0.38006644518272426</c:v>
                </c:pt>
                <c:pt idx="8">
                  <c:v>0.37765957446808512</c:v>
                </c:pt>
                <c:pt idx="9">
                  <c:v>0.35984095427435386</c:v>
                </c:pt>
                <c:pt idx="10">
                  <c:v>0.35445544554455444</c:v>
                </c:pt>
                <c:pt idx="11">
                  <c:v>0.33048057932850561</c:v>
                </c:pt>
                <c:pt idx="12">
                  <c:v>0.31630648330058941</c:v>
                </c:pt>
                <c:pt idx="13">
                  <c:v>0.31752305665349145</c:v>
                </c:pt>
                <c:pt idx="14">
                  <c:v>0.31498673740053051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39-4F01-B904-6F4381F70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8326752"/>
        <c:axId val="578095504"/>
      </c:lineChart>
      <c:dateAx>
        <c:axId val="653139592"/>
        <c:scaling>
          <c:orientation val="minMax"/>
          <c:max val="4428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latin typeface="Myriad Pro" panose="020B0503030403020204" pitchFamily="34" charset="0"/>
                  </a:rPr>
                  <a:t>Number of Aircraft</a:t>
                </a:r>
              </a:p>
            </c:rich>
          </c:tx>
          <c:layout>
            <c:manualLayout>
              <c:xMode val="edge"/>
              <c:yMode val="edge"/>
              <c:x val="4.2308795247021367E-3"/>
              <c:y val="7.426162875473897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mm\-yy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653139920"/>
        <c:crosses val="autoZero"/>
        <c:auto val="1"/>
        <c:lblOffset val="100"/>
        <c:baseTimeUnit val="months"/>
      </c:dateAx>
      <c:valAx>
        <c:axId val="65313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653139592"/>
        <c:crosses val="autoZero"/>
        <c:crossBetween val="midCat"/>
      </c:valAx>
      <c:valAx>
        <c:axId val="578095504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598326752"/>
        <c:crosses val="max"/>
        <c:crossBetween val="between"/>
      </c:valAx>
      <c:dateAx>
        <c:axId val="598326752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57809550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2997695141048545E-2"/>
          <c:y val="0.82889125838436861"/>
          <c:w val="0.90643361287370472"/>
          <c:h val="7.37106299212598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yriad Pro" panose="020B0503030403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All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4F-4F2F-A7B4-0BC4CB95D284}"/>
              </c:ext>
            </c:extLst>
          </c:dPt>
          <c:dPt>
            <c:idx val="1"/>
            <c:invertIfNegative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4F-4F2F-A7B4-0BC4CB95D284}"/>
              </c:ext>
            </c:extLst>
          </c:dPt>
          <c:dPt>
            <c:idx val="2"/>
            <c:invertIfNegative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F4F-4F2F-A7B4-0BC4CB95D284}"/>
              </c:ext>
            </c:extLst>
          </c:dPt>
          <c:dPt>
            <c:idx val="3"/>
            <c:invertIfNegative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F4F-4F2F-A7B4-0BC4CB95D284}"/>
              </c:ext>
            </c:extLst>
          </c:dPt>
          <c:dPt>
            <c:idx val="4"/>
            <c:invertIfNegative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F4F-4F2F-A7B4-0BC4CB95D284}"/>
              </c:ext>
            </c:extLst>
          </c:dPt>
          <c:dPt>
            <c:idx val="5"/>
            <c:invertIfNegative val="1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F4F-4F2F-A7B4-0BC4CB95D284}"/>
              </c:ext>
            </c:extLst>
          </c:dPt>
          <c:dPt>
            <c:idx val="6"/>
            <c:invertIfNegative val="1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F4F-4F2F-A7B4-0BC4CB95D2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595959"/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Health risks</c:v>
                </c:pt>
                <c:pt idx="1">
                  <c:v>Travel restrictions</c:v>
                </c:pt>
                <c:pt idx="2">
                  <c:v>Safety</c:v>
                </c:pt>
                <c:pt idx="3">
                  <c:v>Price of travel</c:v>
                </c:pt>
                <c:pt idx="4">
                  <c:v>Price of accommodation</c:v>
                </c:pt>
                <c:pt idx="5">
                  <c:v>Own / family health situation</c:v>
                </c:pt>
                <c:pt idx="6">
                  <c:v>Work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0.43249471864799999</c:v>
                </c:pt>
                <c:pt idx="1">
                  <c:v>0.32379489149200003</c:v>
                </c:pt>
                <c:pt idx="2">
                  <c:v>0.32389091607499998</c:v>
                </c:pt>
                <c:pt idx="3">
                  <c:v>0.35048972537</c:v>
                </c:pt>
                <c:pt idx="4">
                  <c:v>0.315056654504</c:v>
                </c:pt>
                <c:pt idx="5">
                  <c:v>0.226906087959</c:v>
                </c:pt>
                <c:pt idx="6">
                  <c:v>0.27952755905499999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F4F-4F2F-A7B4-0BC4CB95D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595959"/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rgbClr val="CCCCCC"/>
              </a:solidFill>
              <a:prstDash val="dash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595959"/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-2068027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noFill/>
    <a:ln w="6350" cap="flat" cmpd="sng" algn="ctr">
      <a:solidFill>
        <a:srgbClr val="E7E6E6">
          <a:lumMod val="75000"/>
        </a:srgbClr>
      </a:solidFill>
      <a:prstDash val="solid"/>
      <a:miter lim="800000"/>
    </a:ln>
    <a:effectLst/>
  </c:spPr>
  <c:txPr>
    <a:bodyPr/>
    <a:lstStyle/>
    <a:p>
      <a:pPr>
        <a:defRPr sz="1200"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9033377788333298E-2"/>
          <c:y val="0.10476070698600869"/>
          <c:w val="0.88544458044832564"/>
          <c:h val="0.755570955338669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Travel restrictions</c:v>
                </c:pt>
              </c:strCache>
            </c:strRef>
          </c:tx>
          <c:spPr>
            <a:solidFill>
              <a:srgbClr val="0288D1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0288D1"/>
                    </a:solidFill>
                    <a:latin typeface="Myriad Pro" panose="020B0503030403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United Arab Emirates</c:v>
                </c:pt>
                <c:pt idx="1">
                  <c:v>Saudi Arabia</c:v>
                </c:pt>
                <c:pt idx="2">
                  <c:v>Egypt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0.46493970522554712</c:v>
                </c:pt>
                <c:pt idx="1">
                  <c:v>0.36581382689167119</c:v>
                </c:pt>
                <c:pt idx="2">
                  <c:v>0.26175449668665202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4BED-4D62-A2F9-008B9E4DDA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Health risks</c:v>
                </c:pt>
              </c:strCache>
            </c:strRef>
          </c:tx>
          <c:spPr>
            <a:solidFill>
              <a:srgbClr val="AFB42B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AFB42B"/>
                    </a:solidFill>
                    <a:latin typeface="Myriad Pro" panose="020B0503030403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United Arab Emirates</c:v>
                </c:pt>
                <c:pt idx="1">
                  <c:v>Saudi Arabia</c:v>
                </c:pt>
                <c:pt idx="2">
                  <c:v>Egypt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0.47476552032157221</c:v>
                </c:pt>
                <c:pt idx="1">
                  <c:v>0.43222645617855199</c:v>
                </c:pt>
                <c:pt idx="2">
                  <c:v>0.41763963395392872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4BED-4D62-A2F9-008B9E4DDA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Safety</c:v>
                </c:pt>
              </c:strCache>
            </c:strRef>
          </c:tx>
          <c:spPr>
            <a:solidFill>
              <a:srgbClr val="FEB82C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FEB82C"/>
                    </a:solidFill>
                    <a:latin typeface="Myriad Pro" panose="020B0503030403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United Arab Emirates</c:v>
                </c:pt>
                <c:pt idx="1">
                  <c:v>Saudi Arabia</c:v>
                </c:pt>
                <c:pt idx="2">
                  <c:v>Egypt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0.44439481911567658</c:v>
                </c:pt>
                <c:pt idx="1">
                  <c:v>0.31845400108873162</c:v>
                </c:pt>
                <c:pt idx="2">
                  <c:v>0.2828968128747239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4BED-4D62-A2F9-008B9E4DDA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Price of travel</c:v>
                </c:pt>
              </c:strCache>
            </c:strRef>
          </c:tx>
          <c:spPr>
            <a:solidFill>
              <a:srgbClr val="4CAF4F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4CAF4F"/>
                    </a:solidFill>
                    <a:latin typeface="Myriad Pro" panose="020B0503030403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United Arab Emirates</c:v>
                </c:pt>
                <c:pt idx="1">
                  <c:v>Saudi Arabia</c:v>
                </c:pt>
                <c:pt idx="2">
                  <c:v>Egypt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0.34435015631978561</c:v>
                </c:pt>
                <c:pt idx="1">
                  <c:v>0.33424060968971148</c:v>
                </c:pt>
                <c:pt idx="2">
                  <c:v>0.35736825497002211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4BED-4D62-A2F9-008B9E4DDA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Work</c:v>
                </c:pt>
              </c:strCache>
            </c:strRef>
          </c:tx>
          <c:spPr>
            <a:solidFill>
              <a:srgbClr val="9537B5"/>
            </a:solidFill>
          </c:spPr>
          <c:invertIfNegative val="1"/>
          <c:dLbls>
            <c:dLbl>
              <c:idx val="0"/>
              <c:layout>
                <c:manualLayout>
                  <c:x val="1.035196687370600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BED-4D62-A2F9-008B9E4DDA35}"/>
                </c:ext>
              </c:extLst>
            </c:dLbl>
            <c:dLbl>
              <c:idx val="1"/>
              <c:layout>
                <c:manualLayout>
                  <c:x val="1.2422360248447204E-2"/>
                  <c:y val="2.59242611483503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BED-4D62-A2F9-008B9E4DDA35}"/>
                </c:ext>
              </c:extLst>
            </c:dLbl>
            <c:dLbl>
              <c:idx val="2"/>
              <c:layout>
                <c:manualLayout>
                  <c:x val="1.0351966873706004E-2"/>
                  <c:y val="-4.75272630663113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BED-4D62-A2F9-008B9E4DDA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9537B5"/>
                    </a:solidFill>
                    <a:latin typeface="Myriad Pro" panose="020B0503030403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United Arab Emirates</c:v>
                </c:pt>
                <c:pt idx="1">
                  <c:v>Saudi Arabia</c:v>
                </c:pt>
                <c:pt idx="2">
                  <c:v>Egypt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0.28316212594908441</c:v>
                </c:pt>
                <c:pt idx="1">
                  <c:v>0.29341317365269459</c:v>
                </c:pt>
                <c:pt idx="2">
                  <c:v>0.27421899652887338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4-4BED-4D62-A2F9-008B9E4DDA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>
                <a:solidFill>
                  <a:srgbClr val="595959"/>
                </a:solidFill>
                <a:latin typeface="Myriad Pro" panose="020B0503030403020204" pitchFamily="34" charset="0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CCCCCC"/>
              </a:solidFill>
              <a:prstDash val="dash"/>
            </a:ln>
          </c:spPr>
        </c:majorGridlines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solidFill>
                  <a:srgbClr val="595959"/>
                </a:solidFill>
                <a:latin typeface="Myriad Pro" panose="020B0503030403020204" pitchFamily="34" charset="0"/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7.3201856148491881E-2"/>
          <c:y val="0.94431073495417706"/>
          <c:w val="0.9"/>
          <c:h val="5.5319188712799311E-2"/>
        </c:manualLayout>
      </c:layout>
      <c:overlay val="0"/>
      <c:txPr>
        <a:bodyPr/>
        <a:lstStyle/>
        <a:p>
          <a:pPr>
            <a:defRPr b="1">
              <a:solidFill>
                <a:srgbClr val="595959"/>
              </a:solidFill>
              <a:latin typeface="Myriad Pro" panose="020B0503030403020204" pitchFamily="34" charset="0"/>
            </a:defRPr>
          </a:pPr>
          <a:endParaRPr lang="en-US"/>
        </a:p>
      </c:txPr>
    </c:legend>
    <c:plotVisOnly val="1"/>
    <c:dispBlanksAs val="gap"/>
    <c:showDLblsOverMax val="1"/>
  </c:chart>
  <c:spPr>
    <a:ln>
      <a:solidFill>
        <a:srgbClr val="E7E6E6">
          <a:lumMod val="75000"/>
        </a:srgbClr>
      </a:solidFill>
    </a:ln>
  </c:spPr>
  <c:txPr>
    <a:bodyPr/>
    <a:lstStyle/>
    <a:p>
      <a:pPr>
        <a:defRPr sz="1200">
          <a:solidFill>
            <a:schemeClr val="tx2"/>
          </a:solidFill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7474331438568699E-2"/>
          <c:y val="0.15509259259259259"/>
          <c:w val="0.78625495723348648"/>
          <c:h val="0.767360017497812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'States Support'!$D$10</c:f>
              <c:strCache>
                <c:ptCount val="1"/>
                <c:pt idx="0">
                  <c:v>Debt 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2825640173226343E-17"/>
                  <c:y val="-0.2731481481481481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yriad Pro" panose="020B0503030403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C4-42A8-8D79-E0EFBC30D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'States Support'!$E$10</c:f>
              <c:numCache>
                <c:formatCode>"$"#,##0</c:formatCode>
                <c:ptCount val="1"/>
                <c:pt idx="0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C4-42A8-8D79-E0EFBC30DFA9}"/>
            </c:ext>
          </c:extLst>
        </c:ser>
        <c:ser>
          <c:idx val="1"/>
          <c:order val="1"/>
          <c:tx>
            <c:strRef>
              <c:f>'States Support'!$D$11</c:f>
              <c:strCache>
                <c:ptCount val="1"/>
                <c:pt idx="0">
                  <c:v>Government loans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8189299822128257E-2"/>
                  <c:y val="-6.6122594050743694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8C4-42A8-8D79-E0EFBC30D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'States Support'!$E$11</c:f>
              <c:numCache>
                <c:formatCode>"$"#,##0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C4-42A8-8D79-E0EFBC30DFA9}"/>
            </c:ext>
          </c:extLst>
        </c:ser>
        <c:ser>
          <c:idx val="2"/>
          <c:order val="2"/>
          <c:tx>
            <c:strRef>
              <c:f>'States Support'!$D$12</c:f>
              <c:strCache>
                <c:ptCount val="1"/>
                <c:pt idx="0">
                  <c:v>Deferred taxes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3991769093944814E-3"/>
                  <c:y val="-3.9351851851851853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8C4-42A8-8D79-E0EFBC30D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'States Support'!$E$12</c:f>
              <c:numCache>
                <c:formatCode>"$"#,##0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C4-42A8-8D79-E0EFBC30DFA9}"/>
            </c:ext>
          </c:extLst>
        </c:ser>
        <c:ser>
          <c:idx val="3"/>
          <c:order val="3"/>
          <c:tx>
            <c:strRef>
              <c:f>'States Support'!$D$13</c:f>
              <c:strCache>
                <c:ptCount val="1"/>
                <c:pt idx="0">
                  <c:v>Government loan
 guarantees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6.9841265651318157E-3"/>
                  <c:y val="-7.87037037037037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yriad Pro" panose="020B0503030403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8C4-42A8-8D79-E0EFBC30D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'States Support'!$E$13</c:f>
              <c:numCache>
                <c:formatCode>"$"#,##0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8C4-42A8-8D79-E0EFBC30DFA9}"/>
            </c:ext>
          </c:extLst>
        </c:ser>
        <c:ser>
          <c:idx val="4"/>
          <c:order val="4"/>
          <c:tx>
            <c:strRef>
              <c:f>'States Support'!$D$14</c:f>
              <c:strCache>
                <c:ptCount val="1"/>
                <c:pt idx="0">
                  <c:v>Bond issuance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7983538187890656E-3"/>
                  <c:y val="-8.1018518518518517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8C4-42A8-8D79-E0EFBC30D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'States Support'!$E$14</c:f>
              <c:numCache>
                <c:formatCode>"$"#,##0</c:formatCode>
                <c:ptCount val="1"/>
                <c:pt idx="0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8C4-42A8-8D79-E0EFBC30DFA9}"/>
            </c:ext>
          </c:extLst>
        </c:ser>
        <c:ser>
          <c:idx val="5"/>
          <c:order val="5"/>
          <c:tx>
            <c:strRef>
              <c:f>'States Support'!$D$15</c:f>
              <c:strCache>
                <c:ptCount val="1"/>
                <c:pt idx="0">
                  <c:v>Commercial loans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1975307281834446E-3"/>
                  <c:y val="-6.0185185185185182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8C4-42A8-8D79-E0EFBC30D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'States Support'!$E$15</c:f>
              <c:numCache>
                <c:formatCode>"$"#,##0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8C4-42A8-8D79-E0EFBC30DFA9}"/>
            </c:ext>
          </c:extLst>
        </c:ser>
        <c:ser>
          <c:idx val="6"/>
          <c:order val="6"/>
          <c:tx>
            <c:strRef>
              <c:f>'States Support'!$D$16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3991769093944814E-3"/>
                  <c:y val="-4.3981481481481503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8C4-42A8-8D79-E0EFBC30D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'States Support'!$E$16</c:f>
              <c:numCache>
                <c:formatCode>"$"#,##0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8C4-42A8-8D79-E0EFBC30D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-52"/>
        <c:axId val="647719728"/>
        <c:axId val="647719400"/>
      </c:barChart>
      <c:catAx>
        <c:axId val="6477197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47719400"/>
        <c:crosses val="autoZero"/>
        <c:auto val="1"/>
        <c:lblAlgn val="ctr"/>
        <c:lblOffset val="100"/>
        <c:noMultiLvlLbl val="0"/>
      </c:catAx>
      <c:valAx>
        <c:axId val="64771940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prstDash val="dash"/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647719728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763390845772616"/>
          <c:y val="9.485236836310583E-2"/>
          <c:w val="0.67819916021005833"/>
          <c:h val="0.824966955603743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'States Support'!$D$17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A-4C36-81DB-C8FA696A02EA}"/>
            </c:ext>
          </c:extLst>
        </c:ser>
        <c:ser>
          <c:idx val="1"/>
          <c:order val="1"/>
          <c:tx>
            <c:strRef>
              <c:f>'States Support'!$D$17</c:f>
              <c:strCache>
                <c:ptCount val="1"/>
                <c:pt idx="0">
                  <c:v>Debt 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'States Support'!$E$17</c:f>
              <c:numCache>
                <c:formatCode>"$"#,##0</c:formatCode>
                <c:ptCount val="1"/>
                <c:pt idx="0">
                  <c:v>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A-4C36-81DB-C8FA696A0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axId val="709471424"/>
        <c:axId val="709476016"/>
      </c:barChart>
      <c:catAx>
        <c:axId val="709471424"/>
        <c:scaling>
          <c:orientation val="minMax"/>
        </c:scaling>
        <c:delete val="1"/>
        <c:axPos val="b"/>
        <c:majorTickMark val="none"/>
        <c:minorTickMark val="none"/>
        <c:tickLblPos val="nextTo"/>
        <c:crossAx val="709476016"/>
        <c:crosses val="autoZero"/>
        <c:auto val="1"/>
        <c:lblAlgn val="ctr"/>
        <c:lblOffset val="100"/>
        <c:noMultiLvlLbl val="0"/>
      </c:catAx>
      <c:valAx>
        <c:axId val="7094760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70947142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0.05539</cdr:x>
      <cdr:y>0.29926</cdr:y>
    </cdr:from>
    <cdr:to>
      <cdr:x>0.94636</cdr:x>
      <cdr:y>0.7806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F85A15AB-9B0E-4151-B8FE-CB2017158A34}"/>
            </a:ext>
          </a:extLst>
        </cdr:cNvPr>
        <cdr:cNvSpPr/>
      </cdr:nvSpPr>
      <cdr:spPr>
        <a:xfrm xmlns:a="http://schemas.openxmlformats.org/drawingml/2006/main">
          <a:off x="597654" y="1641857"/>
          <a:ext cx="9613495" cy="2640827"/>
        </a:xfrm>
        <a:prstGeom xmlns:a="http://schemas.openxmlformats.org/drawingml/2006/main" prst="rect">
          <a:avLst/>
        </a:prstGeom>
        <a:solidFill xmlns:a="http://schemas.openxmlformats.org/drawingml/2006/main">
          <a:srgbClr val="C00000">
            <a:alpha val="14902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0.66674</cdr:x>
      <cdr:y>0.94263</cdr:y>
    </cdr:from>
    <cdr:to>
      <cdr:x>1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6BB72BA-C529-40F8-99E8-9EC05F5C7CA0}"/>
            </a:ext>
          </a:extLst>
        </cdr:cNvPr>
        <cdr:cNvSpPr txBox="1"/>
      </cdr:nvSpPr>
      <cdr:spPr>
        <a:xfrm xmlns:a="http://schemas.openxmlformats.org/drawingml/2006/main">
          <a:off x="7186985" y="5171646"/>
          <a:ext cx="3592286" cy="3147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en-US" sz="1200" b="1">
              <a:solidFill>
                <a:srgbClr val="0070C0"/>
              </a:solidFill>
              <a:latin typeface="Myriad Pro" panose="020B0503030403020204" pitchFamily="34" charset="0"/>
            </a:rPr>
            <a:t>Source: IATA,</a:t>
          </a:r>
          <a:r>
            <a:rPr lang="en-US" sz="1200" b="1" baseline="0">
              <a:solidFill>
                <a:srgbClr val="0070C0"/>
              </a:solidFill>
              <a:latin typeface="Myriad Pro" panose="020B0503030403020204" pitchFamily="34" charset="0"/>
            </a:rPr>
            <a:t> AACO</a:t>
          </a:r>
          <a:endParaRPr lang="en-US" sz="1200" b="1">
            <a:solidFill>
              <a:srgbClr val="0070C0"/>
            </a:solidFill>
            <a:latin typeface="Myriad Pro" panose="020B0503030403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0.91804</cdr:y>
    </cdr:from>
    <cdr:to>
      <cdr:x>0.5426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066DA5B-E7FB-4BFA-9549-2C3C0244BFED}"/>
            </a:ext>
          </a:extLst>
        </cdr:cNvPr>
        <cdr:cNvSpPr txBox="1"/>
      </cdr:nvSpPr>
      <cdr:spPr>
        <a:xfrm xmlns:a="http://schemas.openxmlformats.org/drawingml/2006/main">
          <a:off x="0" y="5036725"/>
          <a:ext cx="5895896" cy="4496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200" b="1">
              <a:solidFill>
                <a:srgbClr val="0070C0"/>
              </a:solidFill>
              <a:latin typeface="Myriad Pro" panose="020B0503030403020204" pitchFamily="34" charset="0"/>
            </a:rPr>
            <a:t>* Data is as of the first week of each month, aircraft having a maximum take-off mass of less than 9,000 Kg (20,000 lbs) are excluded</a:t>
          </a:r>
        </a:p>
      </cdr:txBody>
    </cdr:sp>
  </cdr:relSizeAnchor>
  <cdr:relSizeAnchor xmlns:cdr="http://schemas.openxmlformats.org/drawingml/2006/chartDrawing">
    <cdr:from>
      <cdr:x>0.66987</cdr:x>
      <cdr:y>0.9294</cdr:y>
    </cdr:from>
    <cdr:to>
      <cdr:x>1</cdr:x>
      <cdr:y>0.98677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28F6A07B-4628-4922-BA5D-0966F638E8B8}"/>
            </a:ext>
          </a:extLst>
        </cdr:cNvPr>
        <cdr:cNvSpPr txBox="1"/>
      </cdr:nvSpPr>
      <cdr:spPr>
        <a:xfrm xmlns:a="http://schemas.openxmlformats.org/drawingml/2006/main">
          <a:off x="7289074" y="5099050"/>
          <a:ext cx="3592286" cy="3147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200" b="1" dirty="0">
              <a:solidFill>
                <a:srgbClr val="0070C0"/>
              </a:solidFill>
              <a:latin typeface="Myriad Pro" panose="020B0503030403020204" pitchFamily="34" charset="0"/>
            </a:rPr>
            <a:t>Source: </a:t>
          </a:r>
          <a:r>
            <a:rPr lang="en-US" sz="1200" b="1" i="0" u="none" strike="noStrike" baseline="0" dirty="0">
              <a:solidFill>
                <a:srgbClr val="0070C0"/>
              </a:solidFill>
              <a:latin typeface="Myriad Pro" panose="020B0503030403020204" pitchFamily="34" charset="0"/>
              <a:ea typeface="+mn-ea"/>
              <a:cs typeface="+mn-cs"/>
            </a:rPr>
            <a:t>Cirium Fleets Analyzer, AACO</a:t>
          </a:r>
          <a:endParaRPr lang="en-US" sz="1200" b="1" dirty="0">
            <a:solidFill>
              <a:srgbClr val="0070C0"/>
            </a:solidFill>
            <a:latin typeface="Myriad Pro" panose="020B050303040302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0.91804</cdr:y>
    </cdr:from>
    <cdr:to>
      <cdr:x>0.5426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066DA5B-E7FB-4BFA-9549-2C3C0244BFED}"/>
            </a:ext>
          </a:extLst>
        </cdr:cNvPr>
        <cdr:cNvSpPr txBox="1"/>
      </cdr:nvSpPr>
      <cdr:spPr>
        <a:xfrm xmlns:a="http://schemas.openxmlformats.org/drawingml/2006/main">
          <a:off x="0" y="5036725"/>
          <a:ext cx="5895896" cy="4496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200" b="1" dirty="0">
              <a:solidFill>
                <a:srgbClr val="0070C0"/>
              </a:solidFill>
              <a:latin typeface="Myriad Pro" panose="020B0503030403020204" pitchFamily="34" charset="0"/>
            </a:rPr>
            <a:t>* Data is as of the first week of each month, aircraft having a maximum take-off mass of less than 9,000 Kg (20,000 </a:t>
          </a:r>
          <a:r>
            <a:rPr lang="en-US" sz="1200" b="1" dirty="0" err="1">
              <a:solidFill>
                <a:srgbClr val="0070C0"/>
              </a:solidFill>
              <a:latin typeface="Myriad Pro" panose="020B0503030403020204" pitchFamily="34" charset="0"/>
            </a:rPr>
            <a:t>lbs</a:t>
          </a:r>
          <a:r>
            <a:rPr lang="en-US" sz="1200" b="1" dirty="0">
              <a:solidFill>
                <a:srgbClr val="0070C0"/>
              </a:solidFill>
              <a:latin typeface="Myriad Pro" panose="020B0503030403020204" pitchFamily="34" charset="0"/>
            </a:rPr>
            <a:t>) are excluded</a:t>
          </a:r>
        </a:p>
      </cdr:txBody>
    </cdr:sp>
  </cdr:relSizeAnchor>
  <cdr:relSizeAnchor xmlns:cdr="http://schemas.openxmlformats.org/drawingml/2006/chartDrawing">
    <cdr:from>
      <cdr:x>0.66987</cdr:x>
      <cdr:y>0.9294</cdr:y>
    </cdr:from>
    <cdr:to>
      <cdr:x>1</cdr:x>
      <cdr:y>0.98677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28F6A07B-4628-4922-BA5D-0966F638E8B8}"/>
            </a:ext>
          </a:extLst>
        </cdr:cNvPr>
        <cdr:cNvSpPr txBox="1"/>
      </cdr:nvSpPr>
      <cdr:spPr>
        <a:xfrm xmlns:a="http://schemas.openxmlformats.org/drawingml/2006/main">
          <a:off x="7289074" y="5099050"/>
          <a:ext cx="3592286" cy="3147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200" b="1" dirty="0">
              <a:solidFill>
                <a:srgbClr val="0070C0"/>
              </a:solidFill>
              <a:latin typeface="Myriad Pro" panose="020B0503030403020204" pitchFamily="34" charset="0"/>
            </a:rPr>
            <a:t>Source: </a:t>
          </a:r>
          <a:r>
            <a:rPr lang="en-US" sz="1200" b="1" i="0" u="none" strike="noStrike" baseline="0" dirty="0">
              <a:solidFill>
                <a:srgbClr val="0070C0"/>
              </a:solidFill>
              <a:latin typeface="Myriad Pro" panose="020B0503030403020204" pitchFamily="34" charset="0"/>
              <a:ea typeface="+mn-ea"/>
              <a:cs typeface="+mn-cs"/>
            </a:rPr>
            <a:t>Cirium Fleets Analyzer, AACO</a:t>
          </a:r>
          <a:endParaRPr lang="en-US" sz="1200" b="1" dirty="0">
            <a:solidFill>
              <a:srgbClr val="0070C0"/>
            </a:solidFill>
            <a:latin typeface="Myriad Pro" panose="020B050303040302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0.01058</cdr:y>
    </cdr:from>
    <cdr:to>
      <cdr:x>1</cdr:x>
      <cdr:y>0.07229</cdr:y>
    </cdr:to>
    <cdr:sp macro="" textlink="">
      <cdr:nvSpPr>
        <cdr:cNvPr id="4" name="TextBox 24">
          <a:extLst xmlns:a="http://schemas.openxmlformats.org/drawingml/2006/main">
            <a:ext uri="{FF2B5EF4-FFF2-40B4-BE49-F238E27FC236}">
              <a16:creationId xmlns:a16="http://schemas.microsoft.com/office/drawing/2014/main" id="{6F23A764-70E3-421C-B03D-E47F76A22F28}"/>
            </a:ext>
          </a:extLst>
        </cdr:cNvPr>
        <cdr:cNvSpPr txBox="1"/>
      </cdr:nvSpPr>
      <cdr:spPr>
        <a:xfrm xmlns:a="http://schemas.openxmlformats.org/drawingml/2006/main">
          <a:off x="0" y="58060"/>
          <a:ext cx="909204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>
              <a:solidFill>
                <a:srgbClr val="595959"/>
              </a:solidFill>
              <a:latin typeface="Myriad Pro" panose="020B0503030403020204" pitchFamily="34" charset="0"/>
            </a:rPr>
            <a:t>Airline Debts Breakdown in 2020</a:t>
          </a:r>
        </a:p>
      </cdr:txBody>
    </cdr:sp>
  </cdr:relSizeAnchor>
  <cdr:relSizeAnchor xmlns:cdr="http://schemas.openxmlformats.org/drawingml/2006/chartDrawing">
    <cdr:from>
      <cdr:x>0.00085</cdr:x>
      <cdr:y>0.04817</cdr:y>
    </cdr:from>
    <cdr:to>
      <cdr:x>0.06923</cdr:x>
      <cdr:y>0.12638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53EEC57B-BC54-4067-8CE1-1E5D74FF6AA5}"/>
            </a:ext>
          </a:extLst>
        </cdr:cNvPr>
        <cdr:cNvSpPr txBox="1"/>
      </cdr:nvSpPr>
      <cdr:spPr>
        <a:xfrm xmlns:a="http://schemas.openxmlformats.org/drawingml/2006/main">
          <a:off x="7732" y="264263"/>
          <a:ext cx="621722" cy="42909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="1" dirty="0">
              <a:solidFill>
                <a:srgbClr val="6A6A6A"/>
              </a:solidFill>
              <a:latin typeface="Myriad Pro" panose="020B0503030403020204" pitchFamily="34" charset="0"/>
            </a:rPr>
            <a:t>Billion USD</a:t>
          </a:r>
        </a:p>
      </cdr:txBody>
    </cdr:sp>
  </cdr:relSizeAnchor>
  <cdr:relSizeAnchor xmlns:cdr="http://schemas.openxmlformats.org/drawingml/2006/chartDrawing">
    <cdr:from>
      <cdr:x>0.60668</cdr:x>
      <cdr:y>0.94263</cdr:y>
    </cdr:from>
    <cdr:to>
      <cdr:x>1</cdr:x>
      <cdr:y>1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94BF9B73-E797-4485-8BFE-2FCC88A31B56}"/>
            </a:ext>
          </a:extLst>
        </cdr:cNvPr>
        <cdr:cNvSpPr txBox="1"/>
      </cdr:nvSpPr>
      <cdr:spPr>
        <a:xfrm xmlns:a="http://schemas.openxmlformats.org/drawingml/2006/main">
          <a:off x="5515954" y="5171645"/>
          <a:ext cx="3576092" cy="314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200" b="1" dirty="0">
              <a:solidFill>
                <a:srgbClr val="0070C0"/>
              </a:solidFill>
              <a:latin typeface="Myriad Pro" panose="020B0503030403020204" pitchFamily="34" charset="0"/>
            </a:rPr>
            <a:t>Source: </a:t>
          </a:r>
          <a:r>
            <a:rPr lang="en-US" sz="1200" b="1" i="0" u="none" strike="noStrike" baseline="0" dirty="0">
              <a:solidFill>
                <a:srgbClr val="0070C0"/>
              </a:solidFill>
              <a:latin typeface="Myriad Pro" panose="020B0503030403020204" pitchFamily="34" charset="0"/>
              <a:ea typeface="+mn-ea"/>
              <a:cs typeface="+mn-cs"/>
            </a:rPr>
            <a:t>IATA</a:t>
          </a:r>
          <a:endParaRPr lang="en-US" sz="1200" b="1" dirty="0">
            <a:solidFill>
              <a:srgbClr val="0070C0"/>
            </a:solidFill>
            <a:latin typeface="Myriad Pro" panose="020B0503030403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77ADA-32DD-48E5-8AED-C74EA4B14054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18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990" y="4779486"/>
            <a:ext cx="545592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55290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3032" y="9433107"/>
            <a:ext cx="2955290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65FA7-0503-4A89-9B4E-5F172EBB4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77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65FA7-0503-4A89-9B4E-5F172EBB4DB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3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65FA7-0503-4A89-9B4E-5F172EBB4D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09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167CF-2452-4C29-8399-C0C4D543E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4FB67C-B507-4A81-A54D-3A858CA21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C5D14-8A6F-4BC7-ABF8-7F35C09E1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BD34-9923-4FC6-865C-DB3545C25B87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A692E-8560-4A33-86AC-BF9FDEFA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FBEA1-1FD7-4B67-BAF9-1DC2BC5E5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9878-2141-4754-B7C4-F2DDBCE54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95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324FE-F474-469B-92A4-98AE28B04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857BF-79D9-456D-8361-7B0873EA7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7B1C1-9BB6-4D55-8BF4-5389E3E5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BD34-9923-4FC6-865C-DB3545C25B87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D70C3-2FD5-4D88-8C3D-08F575A94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4B287-56A8-45F6-9C66-83099C118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9878-2141-4754-B7C4-F2DDBCE54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81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F21E2-60D9-4014-A582-3E18245F0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E140F-B56B-4DDA-B9E9-506E53C6A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98E28-8A6B-4C00-8E5D-961533675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BD34-9923-4FC6-865C-DB3545C25B87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85448-0726-46C0-BBF4-1B5CF7F5D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1F4235-E8CB-43DB-9C6B-5560A3A24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9878-2141-4754-B7C4-F2DDBCE54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33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6102A-63B4-4D62-8E77-8270FDC4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F853C-B9B0-4891-885C-F2415A7EC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039FAB-845A-4670-90BB-72E5DCD88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083C8-D839-4E47-AD8B-559C60916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BD34-9923-4FC6-865C-DB3545C25B87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B20E1-11F2-4B93-8BE9-D36D68E9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3F2F09-F29C-4A64-B4D7-CDE64C9E9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9878-2141-4754-B7C4-F2DDBCE54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8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74A57-CE54-4B0F-8432-62CCBD548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6D1C6-92D2-4C78-848D-885FF8B68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0ECCA0-12A1-434D-840A-E6E32B56A7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0C6342-4C9C-4815-8314-ED29799559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D0BBB7-AF68-447E-B85B-1A03D102ED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06779C-357E-41BB-9D99-3B70DB5B5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BD34-9923-4FC6-865C-DB3545C25B87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8A2642-6D0F-43D0-8A69-2B97643A6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BC1190-8914-4266-B528-3FAD3CA38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9878-2141-4754-B7C4-F2DDBCE54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95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289F2-FD8B-4B1F-AEC7-32F06D66A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AFEA17-9D26-4202-9E97-0020ACE92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BD34-9923-4FC6-865C-DB3545C25B87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4F508C-EF5C-4CA4-B2DF-A52650A53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B6C8D6-1C39-4CC4-A9C1-0E725EA10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9878-2141-4754-B7C4-F2DDBCE54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04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B573E-0368-4E2E-A0B2-50687A4C7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BD34-9923-4FC6-865C-DB3545C25B87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8FAF6-C52C-4D53-A851-D2263D65D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AE7FD-89FE-4E24-B9A6-1718F3A01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9878-2141-4754-B7C4-F2DDBCE54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37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401B0-361E-441A-A69F-2BCFA9B84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A1904-B71C-42AE-81C9-5DE979F83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57CD8-5CC3-4483-BB36-249980A1D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FBBC7-DD51-4026-8D4A-64F1ADCAD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BD34-9923-4FC6-865C-DB3545C25B87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F097A-7DAD-4482-9B15-179CBC8F7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B37112-CE27-4E22-8154-D6D3FF58F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9878-2141-4754-B7C4-F2DDBCE54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81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EC057-28D3-48AF-958E-5C8C59797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CBB21C-745E-415F-BAAA-3F37FE5E44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5911C-4DA4-4C31-8FF6-99C107023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AB23A7-A6D9-4B39-A436-CF9D3B112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BD34-9923-4FC6-865C-DB3545C25B87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CA7556-756C-46C2-A673-DA8938598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1A3DE0-BCC9-4E49-AC20-FD7C7E48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9878-2141-4754-B7C4-F2DDBCE54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68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8B861-351A-437E-B0BD-9BC9EA739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7CCD4B-FA05-467D-86D8-28A2C1CB1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1C57F-5E61-4341-ACA3-3D478B2B8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BD34-9923-4FC6-865C-DB3545C25B87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7EC88-13D5-4124-A4A7-B61E9E054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65BF0-C190-49C4-92AA-A41D7813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9878-2141-4754-B7C4-F2DDBCE54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14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854C73-043F-4391-A21E-3FF6774004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B1946F-56E0-4261-AE10-CB0694EB0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26EEF-8F79-4F04-9529-A8F7522E6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EBD34-9923-4FC6-865C-DB3545C25B87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81751-A1E0-4AE9-87D5-D733A0AEC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644CE-44B2-4815-9880-3EDB1988C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9878-2141-4754-B7C4-F2DDBCE54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871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8BC2B5-752E-45A7-9F37-870446BFA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A06A6-0444-4423-9B38-7D56124AE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FFC99-CF57-4EDF-9695-3DFC9499C6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EBD34-9923-4FC6-865C-DB3545C25B87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C80F0-89A2-4017-9B28-2525382AC4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681CF-6A9E-491F-A041-1976347368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39878-2141-4754-B7C4-F2DDBCE54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3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8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chart" Target="../charts/char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39B70911-1ECD-480B-87AF-394206ACC52A}"/>
              </a:ext>
            </a:extLst>
          </p:cNvPr>
          <p:cNvSpPr txBox="1">
            <a:spLocks/>
          </p:cNvSpPr>
          <p:nvPr/>
        </p:nvSpPr>
        <p:spPr>
          <a:xfrm>
            <a:off x="15240" y="2133901"/>
            <a:ext cx="4948887" cy="15358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2E77A0"/>
                </a:solidFill>
                <a:latin typeface="Myriad Pro" panose="020B0503030403020204" pitchFamily="34" charset="0"/>
                <a:ea typeface="+mn-ea"/>
                <a:cs typeface="+mn-cs"/>
              </a:rPr>
              <a:t>Airline &amp; Market Update: How is the Crisis Evolving in 2021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4A1F503-29D4-4A38-92D7-72037E81CAD3}"/>
              </a:ext>
            </a:extLst>
          </p:cNvPr>
          <p:cNvCxnSpPr>
            <a:cxnSpLocks/>
          </p:cNvCxnSpPr>
          <p:nvPr/>
        </p:nvCxnSpPr>
        <p:spPr>
          <a:xfrm>
            <a:off x="478886" y="4085572"/>
            <a:ext cx="4052474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E17956FE-AF2F-4DA4-A1BC-DD1D7D52F19D}"/>
              </a:ext>
            </a:extLst>
          </p:cNvPr>
          <p:cNvGrpSpPr/>
          <p:nvPr/>
        </p:nvGrpSpPr>
        <p:grpSpPr>
          <a:xfrm>
            <a:off x="390130" y="10"/>
            <a:ext cx="11801870" cy="6857990"/>
            <a:chOff x="390130" y="10"/>
            <a:chExt cx="11801870" cy="6857990"/>
          </a:xfrm>
        </p:grpSpPr>
        <p:pic>
          <p:nvPicPr>
            <p:cNvPr id="15" name="Picture 14" descr="An airplane taking off&#10;&#10;Description automatically generated with low confidence">
              <a:extLst>
                <a:ext uri="{FF2B5EF4-FFF2-40B4-BE49-F238E27FC236}">
                  <a16:creationId xmlns:a16="http://schemas.microsoft.com/office/drawing/2014/main" id="{6C13D229-EBF9-4837-B8ED-00DC833EE4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10127" y="10"/>
              <a:ext cx="8081873" cy="6857990"/>
            </a:xfrm>
            <a:custGeom>
              <a:avLst/>
              <a:gdLst/>
              <a:ahLst/>
              <a:cxnLst/>
              <a:rect l="l" t="t" r="r" b="b"/>
              <a:pathLst>
                <a:path w="8081873" h="6858000">
                  <a:moveTo>
                    <a:pt x="0" y="0"/>
                  </a:moveTo>
                  <a:lnTo>
                    <a:pt x="8081873" y="0"/>
                  </a:lnTo>
                  <a:lnTo>
                    <a:pt x="8081873" y="6858000"/>
                  </a:lnTo>
                  <a:lnTo>
                    <a:pt x="0" y="6858000"/>
                  </a:lnTo>
                  <a:lnTo>
                    <a:pt x="68897" y="6734633"/>
                  </a:lnTo>
                  <a:cubicBezTo>
                    <a:pt x="558802" y="5812845"/>
                    <a:pt x="848920" y="4668597"/>
                    <a:pt x="848920" y="3429000"/>
                  </a:cubicBezTo>
                  <a:cubicBezTo>
                    <a:pt x="848920" y="2189404"/>
                    <a:pt x="558802" y="1045156"/>
                    <a:pt x="68897" y="123368"/>
                  </a:cubicBezTo>
                  <a:close/>
                </a:path>
              </a:pathLst>
            </a:custGeom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159B9FA-2C9D-4F6C-8FFE-2EF64B8BD2D5}"/>
                </a:ext>
              </a:extLst>
            </p:cNvPr>
            <p:cNvSpPr/>
            <p:nvPr/>
          </p:nvSpPr>
          <p:spPr>
            <a:xfrm>
              <a:off x="390130" y="4388684"/>
              <a:ext cx="4168626" cy="2646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DD9DEF3C-4485-484A-8043-7C9BDDB717CF}"/>
              </a:ext>
            </a:extLst>
          </p:cNvPr>
          <p:cNvSpPr txBox="1">
            <a:spLocks/>
          </p:cNvSpPr>
          <p:nvPr/>
        </p:nvSpPr>
        <p:spPr>
          <a:xfrm>
            <a:off x="218665" y="4723444"/>
            <a:ext cx="4511555" cy="15358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2E77A0"/>
                </a:solidFill>
                <a:latin typeface="Myriad Pro" panose="020B0503030403020204" pitchFamily="34" charset="0"/>
                <a:ea typeface="+mn-ea"/>
                <a:cs typeface="+mn-cs"/>
              </a:rPr>
              <a:t>Presented by: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2E77A0"/>
                </a:solidFill>
                <a:latin typeface="Myriad Pro" panose="020B0503030403020204" pitchFamily="34" charset="0"/>
                <a:ea typeface="+mn-ea"/>
                <a:cs typeface="+mn-cs"/>
              </a:rPr>
              <a:t>Walid Elhoss – Manager Economics and Technical Departments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360C93-2CD6-4A9B-8025-2327E3C6E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86" y="889811"/>
            <a:ext cx="1828800" cy="90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50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D4BD332-8E32-4C5A-B7BC-F40EE1CE6F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5039916"/>
              </p:ext>
            </p:extLst>
          </p:nvPr>
        </p:nvGraphicFramePr>
        <p:xfrm>
          <a:off x="701453" y="976083"/>
          <a:ext cx="1078992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DF3ACD6-255D-43FC-85C6-12AB88DD495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" y="6669983"/>
            <a:ext cx="731520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45DB5-8ABB-431A-8AC9-0B200AD13AA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562" y="6669983"/>
            <a:ext cx="338328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82F6AF-FA60-4AE2-8906-4ADB43A90EDD}"/>
              </a:ext>
            </a:extLst>
          </p:cNvPr>
          <p:cNvSpPr/>
          <p:nvPr/>
        </p:nvSpPr>
        <p:spPr>
          <a:xfrm>
            <a:off x="0" y="-2425"/>
            <a:ext cx="12192000" cy="8817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" panose="020B0503030403020204" pitchFamily="34" charset="0"/>
              </a:rPr>
              <a:t>Economic Activity Faired Well in January and February 2021</a:t>
            </a:r>
          </a:p>
        </p:txBody>
      </p:sp>
    </p:spTree>
    <p:extLst>
      <p:ext uri="{BB962C8B-B14F-4D97-AF65-F5344CB8AC3E}">
        <p14:creationId xmlns:p14="http://schemas.microsoft.com/office/powerpoint/2010/main" val="3255873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D17B8D6-5353-44A7-B7C1-A1DA23FCAA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4442995"/>
              </p:ext>
            </p:extLst>
          </p:nvPr>
        </p:nvGraphicFramePr>
        <p:xfrm>
          <a:off x="701040" y="974943"/>
          <a:ext cx="1078992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DF3ACD6-255D-43FC-85C6-12AB88DD495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" y="6669983"/>
            <a:ext cx="731520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45DB5-8ABB-431A-8AC9-0B200AD13AA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562" y="6669983"/>
            <a:ext cx="338328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82F6AF-FA60-4AE2-8906-4ADB43A90EDD}"/>
              </a:ext>
            </a:extLst>
          </p:cNvPr>
          <p:cNvSpPr/>
          <p:nvPr/>
        </p:nvSpPr>
        <p:spPr>
          <a:xfrm>
            <a:off x="0" y="-2425"/>
            <a:ext cx="12192000" cy="8817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" panose="020B0503030403020204" pitchFamily="34" charset="0"/>
              </a:rPr>
              <a:t>Economic Outlook for 2021 is Positive but….</a:t>
            </a:r>
          </a:p>
        </p:txBody>
      </p:sp>
    </p:spTree>
    <p:extLst>
      <p:ext uri="{BB962C8B-B14F-4D97-AF65-F5344CB8AC3E}">
        <p14:creationId xmlns:p14="http://schemas.microsoft.com/office/powerpoint/2010/main" val="4111153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F3ACD6-255D-43FC-85C6-12AB88DD495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" y="6669983"/>
            <a:ext cx="731520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45DB5-8ABB-431A-8AC9-0B200AD13AA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562" y="6669983"/>
            <a:ext cx="338328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82F6AF-FA60-4AE2-8906-4ADB43A90EDD}"/>
              </a:ext>
            </a:extLst>
          </p:cNvPr>
          <p:cNvSpPr/>
          <p:nvPr/>
        </p:nvSpPr>
        <p:spPr>
          <a:xfrm>
            <a:off x="0" y="-2425"/>
            <a:ext cx="12192000" cy="8817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" panose="020B0503030403020204" pitchFamily="34" charset="0"/>
              </a:rPr>
              <a:t>Travel Demand is Expected to Remain Weak During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" panose="020B0503030403020204" pitchFamily="34" charset="0"/>
              </a:rPr>
              <a:t>H1</a:t>
            </a:r>
            <a:r>
              <a:rPr lang="en-US" sz="3200" kern="0" dirty="0">
                <a:solidFill>
                  <a:srgbClr val="0070C0"/>
                </a:solidFill>
                <a:latin typeface="Myriad Pro" panose="020B0503030403020204" pitchFamily="34" charset="0"/>
              </a:rPr>
              <a:t>-2021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02ACB5D-EC1E-4FFC-B1EC-F4B3C72A47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8245321"/>
              </p:ext>
            </p:extLst>
          </p:nvPr>
        </p:nvGraphicFramePr>
        <p:xfrm>
          <a:off x="762030" y="961372"/>
          <a:ext cx="1066794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151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82DE568-E3EC-449E-AF6C-F99F8D5BF3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3401099"/>
              </p:ext>
            </p:extLst>
          </p:nvPr>
        </p:nvGraphicFramePr>
        <p:xfrm>
          <a:off x="679813" y="976082"/>
          <a:ext cx="10832374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51D516CA-696B-4BF1-BAF2-E0CD7BCE8E99}"/>
              </a:ext>
            </a:extLst>
          </p:cNvPr>
          <p:cNvSpPr/>
          <p:nvPr/>
        </p:nvSpPr>
        <p:spPr>
          <a:xfrm>
            <a:off x="1411009" y="1738186"/>
            <a:ext cx="1356860" cy="3267202"/>
          </a:xfrm>
          <a:prstGeom prst="rect">
            <a:avLst/>
          </a:prstGeom>
          <a:solidFill>
            <a:schemeClr val="bg2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baseline="0" dirty="0">
                <a:solidFill>
                  <a:schemeClr val="tx1"/>
                </a:solidFill>
                <a:latin typeface="Myriad Pro" panose="020B0503030403020204" pitchFamily="34" charset="0"/>
              </a:rPr>
              <a:t>Spread of the virus</a:t>
            </a:r>
            <a:endParaRPr lang="en-US" sz="1200" b="1" dirty="0">
              <a:solidFill>
                <a:schemeClr val="tx1"/>
              </a:solidFill>
              <a:latin typeface="Myriad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A0C368-A5F3-48EC-9DC1-A668FDC2795B}"/>
              </a:ext>
            </a:extLst>
          </p:cNvPr>
          <p:cNvSpPr/>
          <p:nvPr/>
        </p:nvSpPr>
        <p:spPr>
          <a:xfrm>
            <a:off x="2767868" y="1738097"/>
            <a:ext cx="2017491" cy="3264408"/>
          </a:xfrm>
          <a:prstGeom prst="rect">
            <a:avLst/>
          </a:prstGeom>
          <a:solidFill>
            <a:schemeClr val="accent2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baseline="0" dirty="0">
                <a:solidFill>
                  <a:schemeClr val="tx1"/>
                </a:solidFill>
                <a:latin typeface="Myriad Pro" panose="020B0503030403020204" pitchFamily="34" charset="0"/>
              </a:rPr>
              <a:t>Border restrictions and lockdowns</a:t>
            </a:r>
            <a:endParaRPr lang="en-US" sz="1200" b="1" dirty="0">
              <a:solidFill>
                <a:schemeClr val="tx1"/>
              </a:solidFill>
              <a:latin typeface="Myriad Pro" panose="020B0503030403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76B073-B27A-469A-9D1F-8037CF184A17}"/>
              </a:ext>
            </a:extLst>
          </p:cNvPr>
          <p:cNvSpPr/>
          <p:nvPr/>
        </p:nvSpPr>
        <p:spPr>
          <a:xfrm>
            <a:off x="4785359" y="1738097"/>
            <a:ext cx="1356860" cy="3264408"/>
          </a:xfrm>
          <a:prstGeom prst="rect">
            <a:avLst/>
          </a:prstGeom>
          <a:solidFill>
            <a:schemeClr val="bg2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baseline="0" dirty="0">
                <a:solidFill>
                  <a:schemeClr val="tx1"/>
                </a:solidFill>
                <a:latin typeface="Myriad Pro" panose="020B0503030403020204" pitchFamily="34" charset="0"/>
              </a:rPr>
              <a:t>Relaxing restrictions</a:t>
            </a:r>
            <a:endParaRPr lang="en-US" sz="1200" b="1" dirty="0">
              <a:solidFill>
                <a:schemeClr val="tx1"/>
              </a:solidFill>
              <a:latin typeface="Myriad Pro" panose="020B0503030403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228349-C533-4893-9ADF-FF5FB50B26EB}"/>
              </a:ext>
            </a:extLst>
          </p:cNvPr>
          <p:cNvSpPr/>
          <p:nvPr/>
        </p:nvSpPr>
        <p:spPr>
          <a:xfrm>
            <a:off x="6142219" y="1738097"/>
            <a:ext cx="4716281" cy="3264408"/>
          </a:xfrm>
          <a:prstGeom prst="rect">
            <a:avLst/>
          </a:prstGeom>
          <a:solidFill>
            <a:srgbClr val="F8CBA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baseline="0" dirty="0">
                <a:solidFill>
                  <a:schemeClr val="tx1"/>
                </a:solidFill>
                <a:latin typeface="Myriad Pro" panose="020B0503030403020204" pitchFamily="34" charset="0"/>
              </a:rPr>
              <a:t>Fragmented health measures</a:t>
            </a:r>
          </a:p>
          <a:p>
            <a:pPr algn="ctr"/>
            <a:r>
              <a:rPr lang="en-US" sz="1200" b="1" baseline="0" dirty="0">
                <a:solidFill>
                  <a:schemeClr val="tx1"/>
                </a:solidFill>
                <a:latin typeface="Myriad Pro" panose="020B0503030403020204" pitchFamily="34" charset="0"/>
              </a:rPr>
              <a:t> border closures going on and off</a:t>
            </a:r>
            <a:endParaRPr lang="en-US" sz="1200" b="1" dirty="0">
              <a:solidFill>
                <a:schemeClr val="tx1"/>
              </a:solidFill>
              <a:latin typeface="Myriad Pro" panose="020B05030304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F3ACD6-255D-43FC-85C6-12AB88DD495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" y="6669983"/>
            <a:ext cx="731520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45DB5-8ABB-431A-8AC9-0B200AD13AA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562" y="6669983"/>
            <a:ext cx="338328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82F6AF-FA60-4AE2-8906-4ADB43A90EDD}"/>
              </a:ext>
            </a:extLst>
          </p:cNvPr>
          <p:cNvSpPr/>
          <p:nvPr/>
        </p:nvSpPr>
        <p:spPr>
          <a:xfrm>
            <a:off x="0" y="-2425"/>
            <a:ext cx="12192000" cy="8817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3200" kern="0" dirty="0">
                <a:solidFill>
                  <a:srgbClr val="0070C0"/>
                </a:solidFill>
                <a:latin typeface="Myriad Pro" panose="020B0503030403020204" pitchFamily="34" charset="0"/>
              </a:rPr>
              <a:t>Weak demand Keeps More than 30% of the World Fleet Grounded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764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EA88436-FCB1-4BF3-AB7E-9C40767B20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7486138"/>
              </p:ext>
            </p:extLst>
          </p:nvPr>
        </p:nvGraphicFramePr>
        <p:xfrm>
          <a:off x="679813" y="976082"/>
          <a:ext cx="1083564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51D516CA-696B-4BF1-BAF2-E0CD7BCE8E99}"/>
              </a:ext>
            </a:extLst>
          </p:cNvPr>
          <p:cNvSpPr/>
          <p:nvPr/>
        </p:nvSpPr>
        <p:spPr>
          <a:xfrm>
            <a:off x="1310801" y="1738186"/>
            <a:ext cx="1356859" cy="3267202"/>
          </a:xfrm>
          <a:prstGeom prst="rect">
            <a:avLst/>
          </a:prstGeom>
          <a:solidFill>
            <a:schemeClr val="bg2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baseline="0" dirty="0">
                <a:solidFill>
                  <a:schemeClr val="tx1"/>
                </a:solidFill>
                <a:latin typeface="Myriad Pro" panose="020B0503030403020204" pitchFamily="34" charset="0"/>
              </a:rPr>
              <a:t>Spread of the virus</a:t>
            </a:r>
            <a:endParaRPr lang="en-US" sz="1200" b="1" dirty="0">
              <a:solidFill>
                <a:schemeClr val="tx1"/>
              </a:solidFill>
              <a:latin typeface="Myriad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A0C368-A5F3-48EC-9DC1-A668FDC2795B}"/>
              </a:ext>
            </a:extLst>
          </p:cNvPr>
          <p:cNvSpPr/>
          <p:nvPr/>
        </p:nvSpPr>
        <p:spPr>
          <a:xfrm>
            <a:off x="2667661" y="1738097"/>
            <a:ext cx="2063089" cy="3264408"/>
          </a:xfrm>
          <a:prstGeom prst="rect">
            <a:avLst/>
          </a:prstGeom>
          <a:solidFill>
            <a:schemeClr val="accent2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baseline="0" dirty="0">
                <a:solidFill>
                  <a:schemeClr val="tx1"/>
                </a:solidFill>
                <a:latin typeface="Myriad Pro" panose="020B0503030403020204" pitchFamily="34" charset="0"/>
              </a:rPr>
              <a:t>Border restrictions and lockdowns</a:t>
            </a:r>
            <a:endParaRPr lang="en-US" sz="1200" b="1" dirty="0">
              <a:solidFill>
                <a:schemeClr val="tx1"/>
              </a:solidFill>
              <a:latin typeface="Myriad Pro" panose="020B0503030403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76B073-B27A-469A-9D1F-8037CF184A17}"/>
              </a:ext>
            </a:extLst>
          </p:cNvPr>
          <p:cNvSpPr/>
          <p:nvPr/>
        </p:nvSpPr>
        <p:spPr>
          <a:xfrm>
            <a:off x="4730751" y="1738097"/>
            <a:ext cx="1365250" cy="3264408"/>
          </a:xfrm>
          <a:prstGeom prst="rect">
            <a:avLst/>
          </a:prstGeom>
          <a:solidFill>
            <a:schemeClr val="bg2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baseline="0" dirty="0">
                <a:solidFill>
                  <a:schemeClr val="tx1"/>
                </a:solidFill>
                <a:latin typeface="Myriad Pro" panose="020B0503030403020204" pitchFamily="34" charset="0"/>
              </a:rPr>
              <a:t>Relaxing restrictions</a:t>
            </a:r>
            <a:endParaRPr lang="en-US" sz="1200" b="1" dirty="0">
              <a:solidFill>
                <a:schemeClr val="tx1"/>
              </a:solidFill>
              <a:latin typeface="Myriad Pro" panose="020B0503030403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228349-C533-4893-9ADF-FF5FB50B26EB}"/>
              </a:ext>
            </a:extLst>
          </p:cNvPr>
          <p:cNvSpPr/>
          <p:nvPr/>
        </p:nvSpPr>
        <p:spPr>
          <a:xfrm>
            <a:off x="6096001" y="1738097"/>
            <a:ext cx="4762500" cy="3264408"/>
          </a:xfrm>
          <a:prstGeom prst="rect">
            <a:avLst/>
          </a:prstGeom>
          <a:solidFill>
            <a:srgbClr val="F8CBA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baseline="0" dirty="0">
                <a:solidFill>
                  <a:schemeClr val="tx1"/>
                </a:solidFill>
                <a:latin typeface="Myriad Pro" panose="020B0503030403020204" pitchFamily="34" charset="0"/>
              </a:rPr>
              <a:t>Fragmented health measures</a:t>
            </a:r>
          </a:p>
          <a:p>
            <a:pPr algn="ctr"/>
            <a:r>
              <a:rPr lang="en-US" sz="1200" b="1" baseline="0" dirty="0">
                <a:solidFill>
                  <a:schemeClr val="tx1"/>
                </a:solidFill>
                <a:latin typeface="Myriad Pro" panose="020B0503030403020204" pitchFamily="34" charset="0"/>
              </a:rPr>
              <a:t> border closures going on and off</a:t>
            </a:r>
            <a:endParaRPr lang="en-US" sz="1200" b="1" dirty="0">
              <a:solidFill>
                <a:schemeClr val="tx1"/>
              </a:solidFill>
              <a:latin typeface="Myriad Pro" panose="020B05030304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F3ACD6-255D-43FC-85C6-12AB88DD495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" y="6669983"/>
            <a:ext cx="731520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45DB5-8ABB-431A-8AC9-0B200AD13AA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562" y="6669983"/>
            <a:ext cx="338328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82F6AF-FA60-4AE2-8906-4ADB43A90EDD}"/>
              </a:ext>
            </a:extLst>
          </p:cNvPr>
          <p:cNvSpPr/>
          <p:nvPr/>
        </p:nvSpPr>
        <p:spPr>
          <a:xfrm>
            <a:off x="0" y="-2425"/>
            <a:ext cx="12192000" cy="8817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" panose="020B0503030403020204" pitchFamily="34" charset="0"/>
              </a:rPr>
              <a:t>Arab Airlines are Keeping Around One-third of their Fleet Grounded</a:t>
            </a:r>
          </a:p>
        </p:txBody>
      </p:sp>
    </p:spTree>
    <p:extLst>
      <p:ext uri="{BB962C8B-B14F-4D97-AF65-F5344CB8AC3E}">
        <p14:creationId xmlns:p14="http://schemas.microsoft.com/office/powerpoint/2010/main" val="4291307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F3ACD6-255D-43FC-85C6-12AB88DD495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" y="6669983"/>
            <a:ext cx="731520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45DB5-8ABB-431A-8AC9-0B200AD13AA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562" y="6669983"/>
            <a:ext cx="338328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82F6AF-FA60-4AE2-8906-4ADB43A90EDD}"/>
              </a:ext>
            </a:extLst>
          </p:cNvPr>
          <p:cNvSpPr/>
          <p:nvPr/>
        </p:nvSpPr>
        <p:spPr>
          <a:xfrm>
            <a:off x="0" y="-2425"/>
            <a:ext cx="12192000" cy="8817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" panose="020B0503030403020204" pitchFamily="34" charset="0"/>
              </a:rPr>
              <a:t>Consumers In the </a:t>
            </a:r>
            <a:r>
              <a:rPr lang="en-US" sz="3200" kern="0" dirty="0">
                <a:solidFill>
                  <a:srgbClr val="0070C0"/>
                </a:solidFill>
                <a:latin typeface="Myriad Pro" panose="020B0503030403020204" pitchFamily="34" charset="0"/>
              </a:rPr>
              <a:t>Arab World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" panose="020B0503030403020204" pitchFamily="34" charset="0"/>
              </a:rPr>
              <a:t>Want to Travel But……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A0562F33-68F5-4016-982D-A05150D8F8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749937"/>
              </p:ext>
            </p:extLst>
          </p:nvPr>
        </p:nvGraphicFramePr>
        <p:xfrm>
          <a:off x="76199" y="1302708"/>
          <a:ext cx="5854701" cy="4475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D169C858-656B-4745-A189-8FED68EEC5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30015"/>
              </p:ext>
            </p:extLst>
          </p:nvPr>
        </p:nvGraphicFramePr>
        <p:xfrm>
          <a:off x="5994400" y="1302707"/>
          <a:ext cx="6134100" cy="447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TextBox 1">
            <a:extLst>
              <a:ext uri="{FF2B5EF4-FFF2-40B4-BE49-F238E27FC236}">
                <a16:creationId xmlns:a16="http://schemas.microsoft.com/office/drawing/2014/main" id="{C314C4E6-7747-4D91-B3BF-F497185A2D19}"/>
              </a:ext>
            </a:extLst>
          </p:cNvPr>
          <p:cNvSpPr txBox="1"/>
          <p:nvPr/>
        </p:nvSpPr>
        <p:spPr>
          <a:xfrm>
            <a:off x="8551330" y="6066735"/>
            <a:ext cx="3577170" cy="31475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dirty="0">
                <a:solidFill>
                  <a:srgbClr val="0070C0"/>
                </a:solidFill>
                <a:latin typeface="Myriad Pro" panose="020B0503030403020204" pitchFamily="34" charset="0"/>
              </a:rPr>
              <a:t>Source: </a:t>
            </a:r>
            <a:r>
              <a:rPr lang="en-US" sz="1600" b="1" i="0" u="none" strike="noStrike" baseline="0" dirty="0">
                <a:solidFill>
                  <a:srgbClr val="0070C0"/>
                </a:solidFill>
                <a:latin typeface="Myriad Pro" panose="020B0503030403020204" pitchFamily="34" charset="0"/>
                <a:ea typeface="+mn-ea"/>
                <a:cs typeface="+mn-cs"/>
              </a:rPr>
              <a:t>YouGov</a:t>
            </a:r>
            <a:endParaRPr lang="en-US" sz="1600" b="1" dirty="0">
              <a:solidFill>
                <a:srgbClr val="0070C0"/>
              </a:solidFill>
              <a:latin typeface="Myriad Pro" panose="020B0503030403020204" pitchFamily="34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A9C4CAA-56B0-4B90-BC2C-2819FE0586FB}"/>
              </a:ext>
            </a:extLst>
          </p:cNvPr>
          <p:cNvSpPr txBox="1">
            <a:spLocks/>
          </p:cNvSpPr>
          <p:nvPr/>
        </p:nvSpPr>
        <p:spPr>
          <a:xfrm>
            <a:off x="76199" y="782439"/>
            <a:ext cx="5854701" cy="4635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latin typeface="Myriad Pro" panose="020B0503030403020204" pitchFamily="34" charset="0"/>
                <a:cs typeface="Myriad Hebrew" panose="01010101010101010101" pitchFamily="50" charset="-79"/>
              </a:rPr>
              <a:t>Which, if any, of the below factors are currently preventing you from travelling? Please select all that apply.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0C593C9-62D8-4BA8-93A8-CD9AF741239D}"/>
              </a:ext>
            </a:extLst>
          </p:cNvPr>
          <p:cNvSpPr txBox="1">
            <a:spLocks/>
          </p:cNvSpPr>
          <p:nvPr/>
        </p:nvSpPr>
        <p:spPr>
          <a:xfrm>
            <a:off x="6007098" y="778542"/>
            <a:ext cx="6108703" cy="4635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latin typeface="Myriad Pro" panose="020B0503030403020204" pitchFamily="34" charset="0"/>
              </a:rPr>
              <a:t>Which, if any, of the below factors are currently preventing you from travelling? Please select all that apply.</a:t>
            </a:r>
          </a:p>
        </p:txBody>
      </p:sp>
    </p:spTree>
    <p:extLst>
      <p:ext uri="{BB962C8B-B14F-4D97-AF65-F5344CB8AC3E}">
        <p14:creationId xmlns:p14="http://schemas.microsoft.com/office/powerpoint/2010/main" val="903307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06875BEA-6FA2-4654-ACAC-1C3948F6B819}"/>
              </a:ext>
            </a:extLst>
          </p:cNvPr>
          <p:cNvGrpSpPr/>
          <p:nvPr/>
        </p:nvGrpSpPr>
        <p:grpSpPr>
          <a:xfrm>
            <a:off x="2769179" y="1002440"/>
            <a:ext cx="9092047" cy="5486400"/>
            <a:chOff x="0" y="0"/>
            <a:chExt cx="9092047" cy="5486400"/>
          </a:xfrm>
        </p:grpSpPr>
        <p:graphicFrame>
          <p:nvGraphicFramePr>
            <p:cNvPr id="22" name="Chart 21">
              <a:extLst>
                <a:ext uri="{FF2B5EF4-FFF2-40B4-BE49-F238E27FC236}">
                  <a16:creationId xmlns:a16="http://schemas.microsoft.com/office/drawing/2014/main" id="{121A3D61-89D7-4D58-ABC5-60C313A7EE9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54029557"/>
                </p:ext>
              </p:extLst>
            </p:nvPr>
          </p:nvGraphicFramePr>
          <p:xfrm>
            <a:off x="0" y="0"/>
            <a:ext cx="9092046" cy="5486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3" name="Chart 22">
              <a:extLst>
                <a:ext uri="{FF2B5EF4-FFF2-40B4-BE49-F238E27FC236}">
                  <a16:creationId xmlns:a16="http://schemas.microsoft.com/office/drawing/2014/main" id="{A239B8FF-4AC6-4F80-BD46-5379C7A430CF}"/>
                </a:ext>
              </a:extLst>
            </p:cNvPr>
            <p:cNvGraphicFramePr/>
            <p:nvPr/>
          </p:nvGraphicFramePr>
          <p:xfrm>
            <a:off x="6190015" y="367392"/>
            <a:ext cx="2902032" cy="50999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DF3ACD6-255D-43FC-85C6-12AB88DD495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" y="6669983"/>
            <a:ext cx="731520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45DB5-8ABB-431A-8AC9-0B200AD13AA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562" y="6669983"/>
            <a:ext cx="3383280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82F6AF-FA60-4AE2-8906-4ADB43A90EDD}"/>
              </a:ext>
            </a:extLst>
          </p:cNvPr>
          <p:cNvSpPr/>
          <p:nvPr/>
        </p:nvSpPr>
        <p:spPr>
          <a:xfrm>
            <a:off x="0" y="-2425"/>
            <a:ext cx="12192000" cy="8817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" panose="020B0503030403020204" pitchFamily="34" charset="0"/>
              </a:rPr>
              <a:t>Airlines </a:t>
            </a:r>
            <a:r>
              <a:rPr lang="en-US" sz="3200" kern="0" dirty="0">
                <a:solidFill>
                  <a:srgbClr val="0070C0"/>
                </a:solidFill>
                <a:latin typeface="Myriad Pro" panose="020B0503030403020204" pitchFamily="34" charset="0"/>
              </a:rPr>
              <a:t>Losses Peaked and Debts Reached New Heights in 2020, While the Cash Burn is Forecasted to Continue in 2021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0BAF6D5-EF6D-40AA-BF3D-2F22EB91459A}"/>
              </a:ext>
            </a:extLst>
          </p:cNvPr>
          <p:cNvGrpSpPr/>
          <p:nvPr/>
        </p:nvGrpSpPr>
        <p:grpSpPr>
          <a:xfrm>
            <a:off x="-223435" y="3811392"/>
            <a:ext cx="3212116" cy="2157428"/>
            <a:chOff x="-223435" y="3811392"/>
            <a:chExt cx="3212116" cy="215742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F91EFA1-6B76-4740-8BD9-CFA877837D03}"/>
                </a:ext>
              </a:extLst>
            </p:cNvPr>
            <p:cNvPicPr>
              <a:picLocks/>
            </p:cNvPicPr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774" y="3811392"/>
              <a:ext cx="2271229" cy="215742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480518C-D8B6-4738-B0AA-FA7FCC8716CB}"/>
                </a:ext>
              </a:extLst>
            </p:cNvPr>
            <p:cNvSpPr txBox="1"/>
            <p:nvPr/>
          </p:nvSpPr>
          <p:spPr>
            <a:xfrm>
              <a:off x="-223435" y="4079892"/>
              <a:ext cx="3212116" cy="16312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Arab Airlines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  Government Support: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USD 6.9 Billion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  Overall Losses: USD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43.3 Billion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B506339-A578-43E0-8263-B72A860377F5}"/>
              </a:ext>
            </a:extLst>
          </p:cNvPr>
          <p:cNvGrpSpPr/>
          <p:nvPr/>
        </p:nvGrpSpPr>
        <p:grpSpPr>
          <a:xfrm>
            <a:off x="-167030" y="1353788"/>
            <a:ext cx="3212116" cy="2118431"/>
            <a:chOff x="-167030" y="1353788"/>
            <a:chExt cx="3212116" cy="21184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CA5CA63-E7A6-4819-8093-7CE90E0BE617}"/>
                </a:ext>
              </a:extLst>
            </p:cNvPr>
            <p:cNvPicPr>
              <a:picLocks/>
            </p:cNvPicPr>
            <p:nvPr/>
          </p:nvPicPr>
          <p:blipFill>
            <a:blip r:embed="rId7" cstate="print">
              <a:duotone>
                <a:srgbClr val="63891F">
                  <a:shade val="45000"/>
                  <a:satMod val="135000"/>
                </a:srgbClr>
                <a:prstClr val="white"/>
              </a:duotone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179" y="1353788"/>
              <a:ext cx="2271229" cy="2118431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BF3CCFD-3E78-46BE-A57A-2B00B8A14DD5}"/>
                </a:ext>
              </a:extLst>
            </p:cNvPr>
            <p:cNvSpPr txBox="1"/>
            <p:nvPr/>
          </p:nvSpPr>
          <p:spPr>
            <a:xfrm>
              <a:off x="-167030" y="1553853"/>
              <a:ext cx="3212116" cy="16312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Global Airlines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  Government Support: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USD 161.2 Billion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  Overall Losses: USD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510 Billion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ABB45B8-04ED-4D30-8C52-9E35BB833444}"/>
              </a:ext>
            </a:extLst>
          </p:cNvPr>
          <p:cNvGrpSpPr/>
          <p:nvPr/>
        </p:nvGrpSpPr>
        <p:grpSpPr>
          <a:xfrm>
            <a:off x="4477402" y="3586589"/>
            <a:ext cx="2755900" cy="831857"/>
            <a:chOff x="4477402" y="3586589"/>
            <a:chExt cx="2755900" cy="83185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E8695C-0955-47D1-AD25-CCC730AF3B3E}"/>
                </a:ext>
              </a:extLst>
            </p:cNvPr>
            <p:cNvSpPr txBox="1"/>
            <p:nvPr/>
          </p:nvSpPr>
          <p:spPr>
            <a:xfrm>
              <a:off x="4644139" y="4079892"/>
              <a:ext cx="23804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595959"/>
                  </a:solidFill>
                  <a:latin typeface="Myriad Pro" panose="020B0503030403020204" pitchFamily="34" charset="0"/>
                </a:rPr>
                <a:t>Government</a:t>
              </a:r>
            </a:p>
          </p:txBody>
        </p:sp>
        <p:sp>
          <p:nvSpPr>
            <p:cNvPr id="32" name="Left Brace 31">
              <a:extLst>
                <a:ext uri="{FF2B5EF4-FFF2-40B4-BE49-F238E27FC236}">
                  <a16:creationId xmlns:a16="http://schemas.microsoft.com/office/drawing/2014/main" id="{1CABC5A2-C675-41AA-B7B6-36EF085DCF27}"/>
                </a:ext>
              </a:extLst>
            </p:cNvPr>
            <p:cNvSpPr/>
            <p:nvPr/>
          </p:nvSpPr>
          <p:spPr>
            <a:xfrm rot="16200000">
              <a:off x="5614534" y="2449457"/>
              <a:ext cx="481636" cy="2755900"/>
            </a:xfrm>
            <a:prstGeom prst="leftBrac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E51D042-44F4-48F8-B25F-4442C50ECD37}"/>
              </a:ext>
            </a:extLst>
          </p:cNvPr>
          <p:cNvGrpSpPr/>
          <p:nvPr/>
        </p:nvGrpSpPr>
        <p:grpSpPr>
          <a:xfrm>
            <a:off x="7470473" y="2923109"/>
            <a:ext cx="2755900" cy="991808"/>
            <a:chOff x="7470473" y="2923109"/>
            <a:chExt cx="2755900" cy="99180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0DD66F-47CB-4BA7-BACF-2301ACAE05C3}"/>
                </a:ext>
              </a:extLst>
            </p:cNvPr>
            <p:cNvSpPr txBox="1"/>
            <p:nvPr/>
          </p:nvSpPr>
          <p:spPr>
            <a:xfrm>
              <a:off x="7768962" y="3576363"/>
              <a:ext cx="23804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595959"/>
                  </a:solidFill>
                  <a:latin typeface="Myriad Pro" panose="020B0503030403020204" pitchFamily="34" charset="0"/>
                </a:rPr>
                <a:t>Other Entities</a:t>
              </a:r>
            </a:p>
          </p:txBody>
        </p:sp>
        <p:sp>
          <p:nvSpPr>
            <p:cNvPr id="33" name="Left Brace 32">
              <a:extLst>
                <a:ext uri="{FF2B5EF4-FFF2-40B4-BE49-F238E27FC236}">
                  <a16:creationId xmlns:a16="http://schemas.microsoft.com/office/drawing/2014/main" id="{031C3A5C-D77B-4A59-B552-5A43590B0515}"/>
                </a:ext>
              </a:extLst>
            </p:cNvPr>
            <p:cNvSpPr/>
            <p:nvPr/>
          </p:nvSpPr>
          <p:spPr>
            <a:xfrm rot="16200000">
              <a:off x="8607605" y="1785977"/>
              <a:ext cx="481636" cy="2755900"/>
            </a:xfrm>
            <a:prstGeom prst="leftBrac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9ABBF60-FF50-45D7-AB92-7C3E39004FE0}"/>
              </a:ext>
            </a:extLst>
          </p:cNvPr>
          <p:cNvGrpSpPr/>
          <p:nvPr/>
        </p:nvGrpSpPr>
        <p:grpSpPr>
          <a:xfrm>
            <a:off x="4714573" y="4735843"/>
            <a:ext cx="5486937" cy="1253050"/>
            <a:chOff x="4714573" y="4735843"/>
            <a:chExt cx="5486937" cy="125305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94FA59B-4208-45AC-826A-86195F0667C8}"/>
                </a:ext>
              </a:extLst>
            </p:cNvPr>
            <p:cNvSpPr txBox="1"/>
            <p:nvPr/>
          </p:nvSpPr>
          <p:spPr>
            <a:xfrm>
              <a:off x="4714573" y="5342562"/>
              <a:ext cx="54869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>
                  <a:solidFill>
                    <a:srgbClr val="C00000"/>
                  </a:solidFill>
                </a:rPr>
                <a:t>Cash Burn in 2021 is forecasted to be between USD 75 – 95 Billion </a:t>
              </a:r>
            </a:p>
          </p:txBody>
        </p:sp>
        <p:pic>
          <p:nvPicPr>
            <p:cNvPr id="39" name="Picture 8" descr="Money Burning Icons - Download Free Vector Icons | Noun Project">
              <a:extLst>
                <a:ext uri="{FF2B5EF4-FFF2-40B4-BE49-F238E27FC236}">
                  <a16:creationId xmlns:a16="http://schemas.microsoft.com/office/drawing/2014/main" id="{4ABB9744-80DC-4B32-844C-1BE8C5E765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9469" y="4735843"/>
              <a:ext cx="722996" cy="851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473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rgbClr val="444444"/>
    </a:dk1>
    <a:lt1>
      <a:srgbClr val="FFFFFF"/>
    </a:lt1>
    <a:dk2>
      <a:srgbClr val="888888"/>
    </a:dk2>
    <a:lt2>
      <a:srgbClr val="DFDFDF"/>
    </a:lt2>
    <a:accent1>
      <a:srgbClr val="306396"/>
    </a:accent1>
    <a:accent2>
      <a:srgbClr val="D03E3E"/>
    </a:accent2>
    <a:accent3>
      <a:srgbClr val="FDB72A"/>
    </a:accent3>
    <a:accent4>
      <a:srgbClr val="37AD6C"/>
    </a:accent4>
    <a:accent5>
      <a:srgbClr val="8A479B"/>
    </a:accent5>
    <a:accent6>
      <a:srgbClr val="1CBECF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436</Words>
  <Application>Microsoft Office PowerPoint</Application>
  <PresentationFormat>Widescreen</PresentationFormat>
  <Paragraphs>66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Myriad Hebrew</vt:lpstr>
      <vt:lpstr>Myriad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Manal Diab</dc:creator>
  <cp:lastModifiedBy>Walid El Hoss</cp:lastModifiedBy>
  <cp:revision>107</cp:revision>
  <cp:lastPrinted>2021-03-06T13:03:22Z</cp:lastPrinted>
  <dcterms:created xsi:type="dcterms:W3CDTF">2021-01-21T12:31:22Z</dcterms:created>
  <dcterms:modified xsi:type="dcterms:W3CDTF">2021-03-08T08:25:52Z</dcterms:modified>
</cp:coreProperties>
</file>