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2.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0" r:id="rId4"/>
    <p:sldId id="259" r:id="rId5"/>
    <p:sldId id="286" r:id="rId6"/>
    <p:sldId id="262" r:id="rId7"/>
    <p:sldId id="278" r:id="rId8"/>
    <p:sldId id="264" r:id="rId9"/>
    <p:sldId id="279" r:id="rId10"/>
    <p:sldId id="290" r:id="rId11"/>
    <p:sldId id="267" r:id="rId12"/>
    <p:sldId id="266" r:id="rId13"/>
    <p:sldId id="282" r:id="rId14"/>
    <p:sldId id="283" r:id="rId15"/>
    <p:sldId id="284" r:id="rId16"/>
    <p:sldId id="285" r:id="rId17"/>
    <p:sldId id="268" r:id="rId18"/>
    <p:sldId id="269" r:id="rId19"/>
    <p:sldId id="270" r:id="rId20"/>
    <p:sldId id="271"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E2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D0812E-0002-4A97-B577-9B8F3EA26659}"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IN"/>
        </a:p>
      </dgm:t>
    </dgm:pt>
    <dgm:pt modelId="{C655D24E-B1E0-4CFE-B88C-B332B902F342}">
      <dgm:prSet phldrT="[Text]" custT="1"/>
      <dgm:spPr/>
      <dgm:t>
        <a:bodyPr/>
        <a:lstStyle/>
        <a:p>
          <a:r>
            <a:rPr lang="en-US" sz="1400" dirty="0">
              <a:latin typeface="Verdana" panose="020B0604030504040204" pitchFamily="34" charset="0"/>
              <a:ea typeface="Verdana" panose="020B0604030504040204" pitchFamily="34" charset="0"/>
            </a:rPr>
            <a:t>Improved Technology</a:t>
          </a:r>
          <a:endParaRPr lang="en-IN" sz="1400" dirty="0">
            <a:latin typeface="Verdana" panose="020B0604030504040204" pitchFamily="34" charset="0"/>
            <a:ea typeface="Verdana" panose="020B0604030504040204" pitchFamily="34" charset="0"/>
          </a:endParaRPr>
        </a:p>
      </dgm:t>
    </dgm:pt>
    <dgm:pt modelId="{D33C7521-B662-4E2C-8D4E-B87928C31A47}" type="parTrans" cxnId="{7B34B8ED-DAE3-4038-B885-AB8080C36025}">
      <dgm:prSet/>
      <dgm:spPr/>
      <dgm:t>
        <a:bodyPr/>
        <a:lstStyle/>
        <a:p>
          <a:endParaRPr lang="en-IN" sz="1400">
            <a:latin typeface="Verdana" panose="020B0604030504040204" pitchFamily="34" charset="0"/>
            <a:ea typeface="Verdana" panose="020B0604030504040204" pitchFamily="34" charset="0"/>
          </a:endParaRPr>
        </a:p>
      </dgm:t>
    </dgm:pt>
    <dgm:pt modelId="{FD577CD2-56A7-41E9-AE05-6FCB05B3B48F}" type="sibTrans" cxnId="{7B34B8ED-DAE3-4038-B885-AB8080C36025}">
      <dgm:prSet/>
      <dgm:spPr/>
      <dgm:t>
        <a:bodyPr/>
        <a:lstStyle/>
        <a:p>
          <a:endParaRPr lang="en-IN" sz="1400">
            <a:latin typeface="Verdana" panose="020B0604030504040204" pitchFamily="34" charset="0"/>
            <a:ea typeface="Verdana" panose="020B0604030504040204" pitchFamily="34" charset="0"/>
          </a:endParaRPr>
        </a:p>
      </dgm:t>
    </dgm:pt>
    <dgm:pt modelId="{97797B15-DC48-4625-A98F-C79F87A6ECE9}">
      <dgm:prSet phldrT="[Text]" custT="1"/>
      <dgm:spPr/>
      <dgm:t>
        <a:bodyPr/>
        <a:lstStyle/>
        <a:p>
          <a:r>
            <a:rPr lang="en-US" sz="1400" dirty="0">
              <a:latin typeface="Verdana" panose="020B0604030504040204" pitchFamily="34" charset="0"/>
              <a:ea typeface="Verdana" panose="020B0604030504040204" pitchFamily="34" charset="0"/>
            </a:rPr>
            <a:t> Engine design</a:t>
          </a:r>
          <a:endParaRPr lang="en-IN" sz="1400" dirty="0">
            <a:latin typeface="Verdana" panose="020B0604030504040204" pitchFamily="34" charset="0"/>
            <a:ea typeface="Verdana" panose="020B0604030504040204" pitchFamily="34" charset="0"/>
          </a:endParaRPr>
        </a:p>
      </dgm:t>
    </dgm:pt>
    <dgm:pt modelId="{2BB7800C-D71C-4105-8974-45C7D7953CEF}" type="parTrans" cxnId="{FE102AB5-83C2-40C6-988A-5CD5CD29069F}">
      <dgm:prSet/>
      <dgm:spPr/>
      <dgm:t>
        <a:bodyPr/>
        <a:lstStyle/>
        <a:p>
          <a:endParaRPr lang="en-IN" sz="1400">
            <a:latin typeface="Verdana" panose="020B0604030504040204" pitchFamily="34" charset="0"/>
            <a:ea typeface="Verdana" panose="020B0604030504040204" pitchFamily="34" charset="0"/>
          </a:endParaRPr>
        </a:p>
      </dgm:t>
    </dgm:pt>
    <dgm:pt modelId="{14761EB0-A906-4648-AD6B-D0017AA798A0}" type="sibTrans" cxnId="{FE102AB5-83C2-40C6-988A-5CD5CD29069F}">
      <dgm:prSet/>
      <dgm:spPr/>
      <dgm:t>
        <a:bodyPr/>
        <a:lstStyle/>
        <a:p>
          <a:endParaRPr lang="en-IN" sz="1400">
            <a:latin typeface="Verdana" panose="020B0604030504040204" pitchFamily="34" charset="0"/>
            <a:ea typeface="Verdana" panose="020B0604030504040204" pitchFamily="34" charset="0"/>
          </a:endParaRPr>
        </a:p>
      </dgm:t>
    </dgm:pt>
    <dgm:pt modelId="{6AA58687-DF9D-4F3B-AFF8-3FC1238D7504}">
      <dgm:prSet phldrT="[Text]" custT="1"/>
      <dgm:spPr/>
      <dgm:t>
        <a:bodyPr/>
        <a:lstStyle/>
        <a:p>
          <a:r>
            <a:rPr lang="en-US" sz="1400" dirty="0">
              <a:latin typeface="Verdana" panose="020B0604030504040204" pitchFamily="34" charset="0"/>
              <a:ea typeface="Verdana" panose="020B0604030504040204" pitchFamily="34" charset="0"/>
            </a:rPr>
            <a:t>Aircraft Operations</a:t>
          </a:r>
          <a:endParaRPr lang="en-IN" sz="1400" dirty="0">
            <a:latin typeface="Verdana" panose="020B0604030504040204" pitchFamily="34" charset="0"/>
            <a:ea typeface="Verdana" panose="020B0604030504040204" pitchFamily="34" charset="0"/>
          </a:endParaRPr>
        </a:p>
      </dgm:t>
    </dgm:pt>
    <dgm:pt modelId="{4EFBB5B1-1691-4382-87F7-BB934B027731}" type="parTrans" cxnId="{941C904A-5FED-4503-B2B0-95A83E6DD587}">
      <dgm:prSet/>
      <dgm:spPr/>
      <dgm:t>
        <a:bodyPr/>
        <a:lstStyle/>
        <a:p>
          <a:endParaRPr lang="en-IN" sz="1400">
            <a:latin typeface="Verdana" panose="020B0604030504040204" pitchFamily="34" charset="0"/>
            <a:ea typeface="Verdana" panose="020B0604030504040204" pitchFamily="34" charset="0"/>
          </a:endParaRPr>
        </a:p>
      </dgm:t>
    </dgm:pt>
    <dgm:pt modelId="{8BA0EDE7-42B8-46EB-A065-B4AC89C163EA}" type="sibTrans" cxnId="{941C904A-5FED-4503-B2B0-95A83E6DD587}">
      <dgm:prSet/>
      <dgm:spPr/>
      <dgm:t>
        <a:bodyPr/>
        <a:lstStyle/>
        <a:p>
          <a:endParaRPr lang="en-IN" sz="1400">
            <a:latin typeface="Verdana" panose="020B0604030504040204" pitchFamily="34" charset="0"/>
            <a:ea typeface="Verdana" panose="020B0604030504040204" pitchFamily="34" charset="0"/>
          </a:endParaRPr>
        </a:p>
      </dgm:t>
    </dgm:pt>
    <dgm:pt modelId="{748FFB80-F5B3-403E-9BD5-7DBCAF6CFA3B}">
      <dgm:prSet phldrT="[Text]" custT="1"/>
      <dgm:spPr/>
      <dgm:t>
        <a:bodyPr/>
        <a:lstStyle/>
        <a:p>
          <a:r>
            <a:rPr lang="en-US" sz="1400" dirty="0">
              <a:latin typeface="Verdana" panose="020B0604030504040204" pitchFamily="34" charset="0"/>
              <a:ea typeface="Verdana" panose="020B0604030504040204" pitchFamily="34" charset="0"/>
            </a:rPr>
            <a:t> Efficiency of operations</a:t>
          </a:r>
          <a:endParaRPr lang="en-IN" sz="1400" dirty="0">
            <a:latin typeface="Verdana" panose="020B0604030504040204" pitchFamily="34" charset="0"/>
            <a:ea typeface="Verdana" panose="020B0604030504040204" pitchFamily="34" charset="0"/>
          </a:endParaRPr>
        </a:p>
      </dgm:t>
    </dgm:pt>
    <dgm:pt modelId="{EBF296B2-CF18-4BF7-ACD3-92DF0D8A24F2}" type="parTrans" cxnId="{E81104DB-4C8A-47FC-9ECA-11E2EF29CCAE}">
      <dgm:prSet/>
      <dgm:spPr/>
      <dgm:t>
        <a:bodyPr/>
        <a:lstStyle/>
        <a:p>
          <a:endParaRPr lang="en-IN" sz="1400">
            <a:latin typeface="Verdana" panose="020B0604030504040204" pitchFamily="34" charset="0"/>
            <a:ea typeface="Verdana" panose="020B0604030504040204" pitchFamily="34" charset="0"/>
          </a:endParaRPr>
        </a:p>
      </dgm:t>
    </dgm:pt>
    <dgm:pt modelId="{BD6CDB21-AD59-4408-9394-654D8F00BE3B}" type="sibTrans" cxnId="{E81104DB-4C8A-47FC-9ECA-11E2EF29CCAE}">
      <dgm:prSet/>
      <dgm:spPr/>
      <dgm:t>
        <a:bodyPr/>
        <a:lstStyle/>
        <a:p>
          <a:endParaRPr lang="en-IN" sz="1400">
            <a:latin typeface="Verdana" panose="020B0604030504040204" pitchFamily="34" charset="0"/>
            <a:ea typeface="Verdana" panose="020B0604030504040204" pitchFamily="34" charset="0"/>
          </a:endParaRPr>
        </a:p>
      </dgm:t>
    </dgm:pt>
    <dgm:pt modelId="{98BB66F6-1A6F-43F4-85AB-B62CF3A6A64F}">
      <dgm:prSet phldrT="[Text]" custT="1"/>
      <dgm:spPr/>
      <dgm:t>
        <a:bodyPr/>
        <a:lstStyle/>
        <a:p>
          <a:r>
            <a:rPr lang="en-US" sz="1400" dirty="0">
              <a:latin typeface="Verdana" panose="020B0604030504040204" pitchFamily="34" charset="0"/>
              <a:ea typeface="Verdana" panose="020B0604030504040204" pitchFamily="34" charset="0"/>
            </a:rPr>
            <a:t>Infrastructure</a:t>
          </a:r>
          <a:endParaRPr lang="en-IN" sz="1400" dirty="0">
            <a:latin typeface="Verdana" panose="020B0604030504040204" pitchFamily="34" charset="0"/>
            <a:ea typeface="Verdana" panose="020B0604030504040204" pitchFamily="34" charset="0"/>
          </a:endParaRPr>
        </a:p>
      </dgm:t>
    </dgm:pt>
    <dgm:pt modelId="{83AD2171-566F-4BB1-B992-38660E4E3B5B}" type="parTrans" cxnId="{FE2E7476-FC17-4976-9E1D-8785C8702A98}">
      <dgm:prSet/>
      <dgm:spPr/>
      <dgm:t>
        <a:bodyPr/>
        <a:lstStyle/>
        <a:p>
          <a:endParaRPr lang="en-IN" sz="1400">
            <a:latin typeface="Verdana" panose="020B0604030504040204" pitchFamily="34" charset="0"/>
            <a:ea typeface="Verdana" panose="020B0604030504040204" pitchFamily="34" charset="0"/>
          </a:endParaRPr>
        </a:p>
      </dgm:t>
    </dgm:pt>
    <dgm:pt modelId="{BB0A179A-8CA8-4BAE-AA64-24ED2DD685F6}" type="sibTrans" cxnId="{FE2E7476-FC17-4976-9E1D-8785C8702A98}">
      <dgm:prSet/>
      <dgm:spPr/>
      <dgm:t>
        <a:bodyPr/>
        <a:lstStyle/>
        <a:p>
          <a:endParaRPr lang="en-IN" sz="1400">
            <a:latin typeface="Verdana" panose="020B0604030504040204" pitchFamily="34" charset="0"/>
            <a:ea typeface="Verdana" panose="020B0604030504040204" pitchFamily="34" charset="0"/>
          </a:endParaRPr>
        </a:p>
      </dgm:t>
    </dgm:pt>
    <dgm:pt modelId="{337D8ABA-BE58-4522-83A1-0CB0D6AB64F6}">
      <dgm:prSet phldrT="[Text]" custT="1"/>
      <dgm:spPr/>
      <dgm:t>
        <a:bodyPr/>
        <a:lstStyle/>
        <a:p>
          <a:r>
            <a:rPr lang="en-US" sz="1400" dirty="0">
              <a:latin typeface="Verdana" panose="020B0604030504040204" pitchFamily="34" charset="0"/>
              <a:ea typeface="Verdana" panose="020B0604030504040204" pitchFamily="34" charset="0"/>
            </a:rPr>
            <a:t> Improved Air traffic management</a:t>
          </a:r>
          <a:endParaRPr lang="en-IN" sz="1400" dirty="0">
            <a:latin typeface="Verdana" panose="020B0604030504040204" pitchFamily="34" charset="0"/>
            <a:ea typeface="Verdana" panose="020B0604030504040204" pitchFamily="34" charset="0"/>
          </a:endParaRPr>
        </a:p>
      </dgm:t>
    </dgm:pt>
    <dgm:pt modelId="{124BFCBC-E06D-40A3-8A1E-3918B4F28909}" type="parTrans" cxnId="{7B949978-EDDE-4474-8E2A-0D5EDAA85DE6}">
      <dgm:prSet/>
      <dgm:spPr/>
      <dgm:t>
        <a:bodyPr/>
        <a:lstStyle/>
        <a:p>
          <a:endParaRPr lang="en-IN" sz="1400">
            <a:latin typeface="Verdana" panose="020B0604030504040204" pitchFamily="34" charset="0"/>
            <a:ea typeface="Verdana" panose="020B0604030504040204" pitchFamily="34" charset="0"/>
          </a:endParaRPr>
        </a:p>
      </dgm:t>
    </dgm:pt>
    <dgm:pt modelId="{5A73CE58-E0B1-4FE2-A6FA-EEDB385293FE}" type="sibTrans" cxnId="{7B949978-EDDE-4474-8E2A-0D5EDAA85DE6}">
      <dgm:prSet/>
      <dgm:spPr/>
      <dgm:t>
        <a:bodyPr/>
        <a:lstStyle/>
        <a:p>
          <a:endParaRPr lang="en-IN" sz="1400">
            <a:latin typeface="Verdana" panose="020B0604030504040204" pitchFamily="34" charset="0"/>
            <a:ea typeface="Verdana" panose="020B0604030504040204" pitchFamily="34" charset="0"/>
          </a:endParaRPr>
        </a:p>
      </dgm:t>
    </dgm:pt>
    <dgm:pt modelId="{A5169B5D-635C-41E3-AE0E-DABA8861C140}">
      <dgm:prSet custT="1"/>
      <dgm:spPr/>
      <dgm:t>
        <a:bodyPr/>
        <a:lstStyle/>
        <a:p>
          <a:r>
            <a:rPr lang="en-US" sz="1400" dirty="0">
              <a:latin typeface="Verdana" panose="020B0604030504040204" pitchFamily="34" charset="0"/>
              <a:ea typeface="Verdana" panose="020B0604030504040204" pitchFamily="34" charset="0"/>
            </a:rPr>
            <a:t>Global Economic measure</a:t>
          </a:r>
          <a:endParaRPr lang="en-IN" sz="1400" dirty="0">
            <a:latin typeface="Verdana" panose="020B0604030504040204" pitchFamily="34" charset="0"/>
            <a:ea typeface="Verdana" panose="020B0604030504040204" pitchFamily="34" charset="0"/>
          </a:endParaRPr>
        </a:p>
      </dgm:t>
    </dgm:pt>
    <dgm:pt modelId="{4A53DB2B-8062-45B5-B120-B73B3AC6766D}" type="parTrans" cxnId="{DCECF320-0CBA-48A3-946A-36DDC277F91C}">
      <dgm:prSet/>
      <dgm:spPr/>
      <dgm:t>
        <a:bodyPr/>
        <a:lstStyle/>
        <a:p>
          <a:endParaRPr lang="en-IN" sz="1400">
            <a:latin typeface="Verdana" panose="020B0604030504040204" pitchFamily="34" charset="0"/>
            <a:ea typeface="Verdana" panose="020B0604030504040204" pitchFamily="34" charset="0"/>
          </a:endParaRPr>
        </a:p>
      </dgm:t>
    </dgm:pt>
    <dgm:pt modelId="{7788920B-CAC9-4BD7-936F-925E06262F49}" type="sibTrans" cxnId="{DCECF320-0CBA-48A3-946A-36DDC277F91C}">
      <dgm:prSet/>
      <dgm:spPr/>
      <dgm:t>
        <a:bodyPr/>
        <a:lstStyle/>
        <a:p>
          <a:endParaRPr lang="en-IN" sz="1400">
            <a:latin typeface="Verdana" panose="020B0604030504040204" pitchFamily="34" charset="0"/>
            <a:ea typeface="Verdana" panose="020B0604030504040204" pitchFamily="34" charset="0"/>
          </a:endParaRPr>
        </a:p>
      </dgm:t>
    </dgm:pt>
    <dgm:pt modelId="{9B69E923-D5B6-4822-9D8B-606387122AFC}">
      <dgm:prSet phldrT="[Text]" custT="1"/>
      <dgm:spPr/>
      <dgm:t>
        <a:bodyPr/>
        <a:lstStyle/>
        <a:p>
          <a:r>
            <a:rPr lang="en-US" sz="1400" dirty="0">
              <a:latin typeface="Verdana" panose="020B0604030504040204" pitchFamily="34" charset="0"/>
              <a:ea typeface="Verdana" panose="020B0604030504040204" pitchFamily="34" charset="0"/>
            </a:rPr>
            <a:t> Development in aerodynamics</a:t>
          </a:r>
          <a:endParaRPr lang="en-IN" sz="1400" dirty="0">
            <a:latin typeface="Verdana" panose="020B0604030504040204" pitchFamily="34" charset="0"/>
            <a:ea typeface="Verdana" panose="020B0604030504040204" pitchFamily="34" charset="0"/>
          </a:endParaRPr>
        </a:p>
      </dgm:t>
    </dgm:pt>
    <dgm:pt modelId="{5B562858-0B64-4A5E-9DA7-18D9FFECB344}" type="parTrans" cxnId="{7D5EBEBD-DD38-4392-9C8B-034A51E18F17}">
      <dgm:prSet/>
      <dgm:spPr/>
      <dgm:t>
        <a:bodyPr/>
        <a:lstStyle/>
        <a:p>
          <a:endParaRPr lang="en-IN" sz="1400">
            <a:latin typeface="Verdana" panose="020B0604030504040204" pitchFamily="34" charset="0"/>
            <a:ea typeface="Verdana" panose="020B0604030504040204" pitchFamily="34" charset="0"/>
          </a:endParaRPr>
        </a:p>
      </dgm:t>
    </dgm:pt>
    <dgm:pt modelId="{8EE32317-D4E0-4160-8293-526D784A6BB5}" type="sibTrans" cxnId="{7D5EBEBD-DD38-4392-9C8B-034A51E18F17}">
      <dgm:prSet/>
      <dgm:spPr/>
      <dgm:t>
        <a:bodyPr/>
        <a:lstStyle/>
        <a:p>
          <a:endParaRPr lang="en-IN" sz="1400">
            <a:latin typeface="Verdana" panose="020B0604030504040204" pitchFamily="34" charset="0"/>
            <a:ea typeface="Verdana" panose="020B0604030504040204" pitchFamily="34" charset="0"/>
          </a:endParaRPr>
        </a:p>
      </dgm:t>
    </dgm:pt>
    <dgm:pt modelId="{2ACC61BC-1437-402F-A9E3-8FC1EEDC967F}">
      <dgm:prSet phldrT="[Text]" custT="1"/>
      <dgm:spPr/>
      <dgm:t>
        <a:bodyPr/>
        <a:lstStyle/>
        <a:p>
          <a:r>
            <a:rPr lang="en-US" sz="1400" dirty="0">
              <a:latin typeface="Verdana" panose="020B0604030504040204" pitchFamily="34" charset="0"/>
              <a:ea typeface="Verdana" panose="020B0604030504040204" pitchFamily="34" charset="0"/>
            </a:rPr>
            <a:t> Sustainable fuels</a:t>
          </a:r>
          <a:endParaRPr lang="en-IN" sz="1400" dirty="0">
            <a:latin typeface="Verdana" panose="020B0604030504040204" pitchFamily="34" charset="0"/>
            <a:ea typeface="Verdana" panose="020B0604030504040204" pitchFamily="34" charset="0"/>
          </a:endParaRPr>
        </a:p>
      </dgm:t>
    </dgm:pt>
    <dgm:pt modelId="{B081271F-C5CA-4AE0-93F9-46D7B5C30849}" type="parTrans" cxnId="{F8E07888-6BFC-458E-9A3E-0FB60F10DE54}">
      <dgm:prSet/>
      <dgm:spPr/>
      <dgm:t>
        <a:bodyPr/>
        <a:lstStyle/>
        <a:p>
          <a:endParaRPr lang="en-IN" sz="1400">
            <a:latin typeface="Verdana" panose="020B0604030504040204" pitchFamily="34" charset="0"/>
            <a:ea typeface="Verdana" panose="020B0604030504040204" pitchFamily="34" charset="0"/>
          </a:endParaRPr>
        </a:p>
      </dgm:t>
    </dgm:pt>
    <dgm:pt modelId="{344C0D5F-5604-4769-8655-B0572F06553E}" type="sibTrans" cxnId="{F8E07888-6BFC-458E-9A3E-0FB60F10DE54}">
      <dgm:prSet/>
      <dgm:spPr/>
      <dgm:t>
        <a:bodyPr/>
        <a:lstStyle/>
        <a:p>
          <a:endParaRPr lang="en-IN" sz="1400">
            <a:latin typeface="Verdana" panose="020B0604030504040204" pitchFamily="34" charset="0"/>
            <a:ea typeface="Verdana" panose="020B0604030504040204" pitchFamily="34" charset="0"/>
          </a:endParaRPr>
        </a:p>
      </dgm:t>
    </dgm:pt>
    <dgm:pt modelId="{A82F9DB4-F35C-4949-A7D6-AB2EBD90301D}">
      <dgm:prSet phldrT="[Text]" custT="1"/>
      <dgm:spPr/>
      <dgm:t>
        <a:bodyPr/>
        <a:lstStyle/>
        <a:p>
          <a:r>
            <a:rPr lang="en-US" sz="1400" dirty="0">
              <a:latin typeface="Verdana" panose="020B0604030504040204" pitchFamily="34" charset="0"/>
              <a:ea typeface="Verdana" panose="020B0604030504040204" pitchFamily="34" charset="0"/>
            </a:rPr>
            <a:t> Ground Airport infra improvements</a:t>
          </a:r>
          <a:endParaRPr lang="en-IN" sz="1400" dirty="0">
            <a:latin typeface="Verdana" panose="020B0604030504040204" pitchFamily="34" charset="0"/>
            <a:ea typeface="Verdana" panose="020B0604030504040204" pitchFamily="34" charset="0"/>
          </a:endParaRPr>
        </a:p>
      </dgm:t>
    </dgm:pt>
    <dgm:pt modelId="{2E439E7A-FFD7-4F93-928A-077083B7E3B8}" type="parTrans" cxnId="{AE49ABD0-8104-45C8-BEE3-B1F3AF5E1147}">
      <dgm:prSet/>
      <dgm:spPr/>
      <dgm:t>
        <a:bodyPr/>
        <a:lstStyle/>
        <a:p>
          <a:endParaRPr lang="en-IN" sz="1400">
            <a:latin typeface="Verdana" panose="020B0604030504040204" pitchFamily="34" charset="0"/>
            <a:ea typeface="Verdana" panose="020B0604030504040204" pitchFamily="34" charset="0"/>
          </a:endParaRPr>
        </a:p>
      </dgm:t>
    </dgm:pt>
    <dgm:pt modelId="{3AE37574-4487-4B81-B89C-5209DAD1B9C7}" type="sibTrans" cxnId="{AE49ABD0-8104-45C8-BEE3-B1F3AF5E1147}">
      <dgm:prSet/>
      <dgm:spPr/>
      <dgm:t>
        <a:bodyPr/>
        <a:lstStyle/>
        <a:p>
          <a:endParaRPr lang="en-IN" sz="1400">
            <a:latin typeface="Verdana" panose="020B0604030504040204" pitchFamily="34" charset="0"/>
            <a:ea typeface="Verdana" panose="020B0604030504040204" pitchFamily="34" charset="0"/>
          </a:endParaRPr>
        </a:p>
      </dgm:t>
    </dgm:pt>
    <dgm:pt modelId="{C17E977C-6528-442D-916D-AFAE462ACF25}">
      <dgm:prSet custT="1"/>
      <dgm:spPr/>
      <dgm:t>
        <a:bodyPr/>
        <a:lstStyle/>
        <a:p>
          <a:r>
            <a:rPr lang="en-US" sz="1400" dirty="0">
              <a:latin typeface="Verdana" panose="020B0604030504040204" pitchFamily="34" charset="0"/>
              <a:ea typeface="Verdana" panose="020B0604030504040204" pitchFamily="34" charset="0"/>
            </a:rPr>
            <a:t> To agree to globally agreed mechanism that uses market structures to implement overall emission gap.</a:t>
          </a:r>
          <a:endParaRPr lang="en-IN" sz="1400" dirty="0">
            <a:latin typeface="Verdana" panose="020B0604030504040204" pitchFamily="34" charset="0"/>
            <a:ea typeface="Verdana" panose="020B0604030504040204" pitchFamily="34" charset="0"/>
          </a:endParaRPr>
        </a:p>
      </dgm:t>
    </dgm:pt>
    <dgm:pt modelId="{B51DC854-4F12-4EB4-BD6F-4828AA59A140}" type="parTrans" cxnId="{48EB289B-9B4C-4DBE-973E-4535D9378F3F}">
      <dgm:prSet/>
      <dgm:spPr/>
      <dgm:t>
        <a:bodyPr/>
        <a:lstStyle/>
        <a:p>
          <a:endParaRPr lang="en-IN" sz="1400">
            <a:latin typeface="Verdana" panose="020B0604030504040204" pitchFamily="34" charset="0"/>
            <a:ea typeface="Verdana" panose="020B0604030504040204" pitchFamily="34" charset="0"/>
          </a:endParaRPr>
        </a:p>
      </dgm:t>
    </dgm:pt>
    <dgm:pt modelId="{C0DD7E97-F22E-40DC-B3B2-67379F37AF40}" type="sibTrans" cxnId="{48EB289B-9B4C-4DBE-973E-4535D9378F3F}">
      <dgm:prSet/>
      <dgm:spPr/>
      <dgm:t>
        <a:bodyPr/>
        <a:lstStyle/>
        <a:p>
          <a:endParaRPr lang="en-IN" sz="1400">
            <a:latin typeface="Verdana" panose="020B0604030504040204" pitchFamily="34" charset="0"/>
            <a:ea typeface="Verdana" panose="020B0604030504040204" pitchFamily="34" charset="0"/>
          </a:endParaRPr>
        </a:p>
      </dgm:t>
    </dgm:pt>
    <dgm:pt modelId="{8A974FE9-52A2-4D49-8867-ACFF64E0ADF9}">
      <dgm:prSet phldrT="[Text]" custT="1"/>
      <dgm:spPr/>
      <dgm:t>
        <a:bodyPr/>
        <a:lstStyle/>
        <a:p>
          <a:endParaRPr lang="en-IN" sz="1400" dirty="0">
            <a:latin typeface="Verdana" panose="020B0604030504040204" pitchFamily="34" charset="0"/>
            <a:ea typeface="Verdana" panose="020B0604030504040204" pitchFamily="34" charset="0"/>
          </a:endParaRPr>
        </a:p>
      </dgm:t>
    </dgm:pt>
    <dgm:pt modelId="{B10755AA-D97E-4116-925E-5D8D0912ACB7}" type="parTrans" cxnId="{F68E9109-C695-42C1-81BE-FB1FF9794705}">
      <dgm:prSet/>
      <dgm:spPr/>
      <dgm:t>
        <a:bodyPr/>
        <a:lstStyle/>
        <a:p>
          <a:endParaRPr lang="en-IN"/>
        </a:p>
      </dgm:t>
    </dgm:pt>
    <dgm:pt modelId="{C4F6C1F5-DDC4-46F8-BB75-C8F10841DEB8}" type="sibTrans" cxnId="{F68E9109-C695-42C1-81BE-FB1FF9794705}">
      <dgm:prSet/>
      <dgm:spPr/>
      <dgm:t>
        <a:bodyPr/>
        <a:lstStyle/>
        <a:p>
          <a:endParaRPr lang="en-IN"/>
        </a:p>
      </dgm:t>
    </dgm:pt>
    <dgm:pt modelId="{A0A4F35A-17D6-475B-B8BD-B7750E2AD0E8}">
      <dgm:prSet phldrT="[Text]" custT="1"/>
      <dgm:spPr/>
      <dgm:t>
        <a:bodyPr/>
        <a:lstStyle/>
        <a:p>
          <a:endParaRPr lang="en-IN" sz="1400" dirty="0">
            <a:latin typeface="Verdana" panose="020B0604030504040204" pitchFamily="34" charset="0"/>
            <a:ea typeface="Verdana" panose="020B0604030504040204" pitchFamily="34" charset="0"/>
          </a:endParaRPr>
        </a:p>
      </dgm:t>
    </dgm:pt>
    <dgm:pt modelId="{1F4AC64A-0E7B-4C27-8B47-E9B121D12568}" type="parTrans" cxnId="{8F6CFC68-FB52-41DE-8B31-7BCD04D48AE9}">
      <dgm:prSet/>
      <dgm:spPr/>
      <dgm:t>
        <a:bodyPr/>
        <a:lstStyle/>
        <a:p>
          <a:endParaRPr lang="en-IN"/>
        </a:p>
      </dgm:t>
    </dgm:pt>
    <dgm:pt modelId="{700EF1FF-743F-4AF1-9AD2-BFACDBB73495}" type="sibTrans" cxnId="{8F6CFC68-FB52-41DE-8B31-7BCD04D48AE9}">
      <dgm:prSet/>
      <dgm:spPr/>
      <dgm:t>
        <a:bodyPr/>
        <a:lstStyle/>
        <a:p>
          <a:endParaRPr lang="en-IN"/>
        </a:p>
      </dgm:t>
    </dgm:pt>
    <dgm:pt modelId="{8BC73ECB-51DA-4126-98C7-D3F6BBCF1019}" type="pres">
      <dgm:prSet presAssocID="{0BD0812E-0002-4A97-B577-9B8F3EA26659}" presName="linear" presStyleCnt="0">
        <dgm:presLayoutVars>
          <dgm:dir/>
          <dgm:animLvl val="lvl"/>
          <dgm:resizeHandles val="exact"/>
        </dgm:presLayoutVars>
      </dgm:prSet>
      <dgm:spPr/>
    </dgm:pt>
    <dgm:pt modelId="{6DCAF0BB-4E07-4D8E-9F03-ED79232BF5E0}" type="pres">
      <dgm:prSet presAssocID="{C655D24E-B1E0-4CFE-B88C-B332B902F342}" presName="parentLin" presStyleCnt="0"/>
      <dgm:spPr/>
    </dgm:pt>
    <dgm:pt modelId="{AD1F3F90-733D-48AA-BD18-E99183CCB5F5}" type="pres">
      <dgm:prSet presAssocID="{C655D24E-B1E0-4CFE-B88C-B332B902F342}" presName="parentLeftMargin" presStyleLbl="node1" presStyleIdx="0" presStyleCnt="4"/>
      <dgm:spPr/>
    </dgm:pt>
    <dgm:pt modelId="{7FB982EC-489D-4435-AA59-D8F23D2FE9E6}" type="pres">
      <dgm:prSet presAssocID="{C655D24E-B1E0-4CFE-B88C-B332B902F342}" presName="parentText" presStyleLbl="node1" presStyleIdx="0" presStyleCnt="4">
        <dgm:presLayoutVars>
          <dgm:chMax val="0"/>
          <dgm:bulletEnabled val="1"/>
        </dgm:presLayoutVars>
      </dgm:prSet>
      <dgm:spPr/>
    </dgm:pt>
    <dgm:pt modelId="{C8D24398-8C7D-4836-87C0-4EB83CA13628}" type="pres">
      <dgm:prSet presAssocID="{C655D24E-B1E0-4CFE-B88C-B332B902F342}" presName="negativeSpace" presStyleCnt="0"/>
      <dgm:spPr/>
    </dgm:pt>
    <dgm:pt modelId="{DBDECAAF-E9A0-43C1-B438-C6AE5864F024}" type="pres">
      <dgm:prSet presAssocID="{C655D24E-B1E0-4CFE-B88C-B332B902F342}" presName="childText" presStyleLbl="conFgAcc1" presStyleIdx="0" presStyleCnt="4">
        <dgm:presLayoutVars>
          <dgm:bulletEnabled val="1"/>
        </dgm:presLayoutVars>
      </dgm:prSet>
      <dgm:spPr/>
    </dgm:pt>
    <dgm:pt modelId="{65215A7A-445A-40F6-8630-23EBB9BE5607}" type="pres">
      <dgm:prSet presAssocID="{FD577CD2-56A7-41E9-AE05-6FCB05B3B48F}" presName="spaceBetweenRectangles" presStyleCnt="0"/>
      <dgm:spPr/>
    </dgm:pt>
    <dgm:pt modelId="{DB84E79F-4924-430B-97EC-CE969C750BA3}" type="pres">
      <dgm:prSet presAssocID="{6AA58687-DF9D-4F3B-AFF8-3FC1238D7504}" presName="parentLin" presStyleCnt="0"/>
      <dgm:spPr/>
    </dgm:pt>
    <dgm:pt modelId="{E55A69C2-3B3C-4661-83AD-0DC5A5C476EE}" type="pres">
      <dgm:prSet presAssocID="{6AA58687-DF9D-4F3B-AFF8-3FC1238D7504}" presName="parentLeftMargin" presStyleLbl="node1" presStyleIdx="0" presStyleCnt="4"/>
      <dgm:spPr/>
    </dgm:pt>
    <dgm:pt modelId="{1626967B-1A35-4A4B-BA23-F756D8249D9B}" type="pres">
      <dgm:prSet presAssocID="{6AA58687-DF9D-4F3B-AFF8-3FC1238D7504}" presName="parentText" presStyleLbl="node1" presStyleIdx="1" presStyleCnt="4">
        <dgm:presLayoutVars>
          <dgm:chMax val="0"/>
          <dgm:bulletEnabled val="1"/>
        </dgm:presLayoutVars>
      </dgm:prSet>
      <dgm:spPr/>
    </dgm:pt>
    <dgm:pt modelId="{05616BDB-F9BD-4D20-84B1-A0601E92A5A0}" type="pres">
      <dgm:prSet presAssocID="{6AA58687-DF9D-4F3B-AFF8-3FC1238D7504}" presName="negativeSpace" presStyleCnt="0"/>
      <dgm:spPr/>
    </dgm:pt>
    <dgm:pt modelId="{BD1B40B9-A93F-48F8-8347-6FAE6B902B28}" type="pres">
      <dgm:prSet presAssocID="{6AA58687-DF9D-4F3B-AFF8-3FC1238D7504}" presName="childText" presStyleLbl="conFgAcc1" presStyleIdx="1" presStyleCnt="4">
        <dgm:presLayoutVars>
          <dgm:bulletEnabled val="1"/>
        </dgm:presLayoutVars>
      </dgm:prSet>
      <dgm:spPr/>
    </dgm:pt>
    <dgm:pt modelId="{C08F2767-5B65-4609-963D-8B41645A70E5}" type="pres">
      <dgm:prSet presAssocID="{8BA0EDE7-42B8-46EB-A065-B4AC89C163EA}" presName="spaceBetweenRectangles" presStyleCnt="0"/>
      <dgm:spPr/>
    </dgm:pt>
    <dgm:pt modelId="{E5B5C89A-82DF-4B3D-B8E4-777198F736C1}" type="pres">
      <dgm:prSet presAssocID="{98BB66F6-1A6F-43F4-85AB-B62CF3A6A64F}" presName="parentLin" presStyleCnt="0"/>
      <dgm:spPr/>
    </dgm:pt>
    <dgm:pt modelId="{FAFE93E1-D78A-4D72-A03D-B73BD64E850D}" type="pres">
      <dgm:prSet presAssocID="{98BB66F6-1A6F-43F4-85AB-B62CF3A6A64F}" presName="parentLeftMargin" presStyleLbl="node1" presStyleIdx="1" presStyleCnt="4"/>
      <dgm:spPr/>
    </dgm:pt>
    <dgm:pt modelId="{17426FC7-3EC1-4C9B-B9CC-4BC1417CECC6}" type="pres">
      <dgm:prSet presAssocID="{98BB66F6-1A6F-43F4-85AB-B62CF3A6A64F}" presName="parentText" presStyleLbl="node1" presStyleIdx="2" presStyleCnt="4">
        <dgm:presLayoutVars>
          <dgm:chMax val="0"/>
          <dgm:bulletEnabled val="1"/>
        </dgm:presLayoutVars>
      </dgm:prSet>
      <dgm:spPr/>
    </dgm:pt>
    <dgm:pt modelId="{49C33AF3-05B6-49CD-B370-ACA5F39E3CCB}" type="pres">
      <dgm:prSet presAssocID="{98BB66F6-1A6F-43F4-85AB-B62CF3A6A64F}" presName="negativeSpace" presStyleCnt="0"/>
      <dgm:spPr/>
    </dgm:pt>
    <dgm:pt modelId="{4DA2B659-1F9E-4848-A216-E9BA3671E378}" type="pres">
      <dgm:prSet presAssocID="{98BB66F6-1A6F-43F4-85AB-B62CF3A6A64F}" presName="childText" presStyleLbl="conFgAcc1" presStyleIdx="2" presStyleCnt="4">
        <dgm:presLayoutVars>
          <dgm:bulletEnabled val="1"/>
        </dgm:presLayoutVars>
      </dgm:prSet>
      <dgm:spPr/>
    </dgm:pt>
    <dgm:pt modelId="{CEC6F26F-21D9-4301-8FE8-E564E305F9A8}" type="pres">
      <dgm:prSet presAssocID="{BB0A179A-8CA8-4BAE-AA64-24ED2DD685F6}" presName="spaceBetweenRectangles" presStyleCnt="0"/>
      <dgm:spPr/>
    </dgm:pt>
    <dgm:pt modelId="{DFE7311F-0D23-49F2-8747-5C6206A37FBC}" type="pres">
      <dgm:prSet presAssocID="{A5169B5D-635C-41E3-AE0E-DABA8861C140}" presName="parentLin" presStyleCnt="0"/>
      <dgm:spPr/>
    </dgm:pt>
    <dgm:pt modelId="{10A6C2EE-A1C7-4D3E-872F-D9882ECE2977}" type="pres">
      <dgm:prSet presAssocID="{A5169B5D-635C-41E3-AE0E-DABA8861C140}" presName="parentLeftMargin" presStyleLbl="node1" presStyleIdx="2" presStyleCnt="4"/>
      <dgm:spPr/>
    </dgm:pt>
    <dgm:pt modelId="{E488A911-0027-4B67-856E-75CD8688131A}" type="pres">
      <dgm:prSet presAssocID="{A5169B5D-635C-41E3-AE0E-DABA8861C140}" presName="parentText" presStyleLbl="node1" presStyleIdx="3" presStyleCnt="4">
        <dgm:presLayoutVars>
          <dgm:chMax val="0"/>
          <dgm:bulletEnabled val="1"/>
        </dgm:presLayoutVars>
      </dgm:prSet>
      <dgm:spPr/>
    </dgm:pt>
    <dgm:pt modelId="{8E42056A-D9A6-41F9-A56F-55E6B23E56DA}" type="pres">
      <dgm:prSet presAssocID="{A5169B5D-635C-41E3-AE0E-DABA8861C140}" presName="negativeSpace" presStyleCnt="0"/>
      <dgm:spPr/>
    </dgm:pt>
    <dgm:pt modelId="{57B53464-33CC-4AA7-89E9-26AF67EA5E2F}" type="pres">
      <dgm:prSet presAssocID="{A5169B5D-635C-41E3-AE0E-DABA8861C140}" presName="childText" presStyleLbl="conFgAcc1" presStyleIdx="3" presStyleCnt="4">
        <dgm:presLayoutVars>
          <dgm:bulletEnabled val="1"/>
        </dgm:presLayoutVars>
      </dgm:prSet>
      <dgm:spPr/>
    </dgm:pt>
  </dgm:ptLst>
  <dgm:cxnLst>
    <dgm:cxn modelId="{BBD69802-59CA-4CF6-88B8-B1D95FBD05DE}" type="presOf" srcId="{98BB66F6-1A6F-43F4-85AB-B62CF3A6A64F}" destId="{17426FC7-3EC1-4C9B-B9CC-4BC1417CECC6}" srcOrd="1" destOrd="0" presId="urn:microsoft.com/office/officeart/2005/8/layout/list1"/>
    <dgm:cxn modelId="{F68E9109-C695-42C1-81BE-FB1FF9794705}" srcId="{C655D24E-B1E0-4CFE-B88C-B332B902F342}" destId="{8A974FE9-52A2-4D49-8867-ACFF64E0ADF9}" srcOrd="1" destOrd="0" parTransId="{B10755AA-D97E-4116-925E-5D8D0912ACB7}" sibTransId="{C4F6C1F5-DDC4-46F8-BB75-C8F10841DEB8}"/>
    <dgm:cxn modelId="{0C54C40D-BE43-467A-B680-0DA99F504737}" type="presOf" srcId="{6AA58687-DF9D-4F3B-AFF8-3FC1238D7504}" destId="{1626967B-1A35-4A4B-BA23-F756D8249D9B}" srcOrd="1" destOrd="0" presId="urn:microsoft.com/office/officeart/2005/8/layout/list1"/>
    <dgm:cxn modelId="{87917F1E-C690-4748-B15C-31EE67E3A446}" type="presOf" srcId="{6AA58687-DF9D-4F3B-AFF8-3FC1238D7504}" destId="{E55A69C2-3B3C-4661-83AD-0DC5A5C476EE}" srcOrd="0" destOrd="0" presId="urn:microsoft.com/office/officeart/2005/8/layout/list1"/>
    <dgm:cxn modelId="{DCECF320-0CBA-48A3-946A-36DDC277F91C}" srcId="{0BD0812E-0002-4A97-B577-9B8F3EA26659}" destId="{A5169B5D-635C-41E3-AE0E-DABA8861C140}" srcOrd="3" destOrd="0" parTransId="{4A53DB2B-8062-45B5-B120-B73B3AC6766D}" sibTransId="{7788920B-CAC9-4BD7-936F-925E06262F49}"/>
    <dgm:cxn modelId="{5127ED40-7CB1-4732-8824-FB190B62A64A}" type="presOf" srcId="{9B69E923-D5B6-4822-9D8B-606387122AFC}" destId="{DBDECAAF-E9A0-43C1-B438-C6AE5864F024}" srcOrd="0" destOrd="2" presId="urn:microsoft.com/office/officeart/2005/8/layout/list1"/>
    <dgm:cxn modelId="{3250925C-108C-4449-90A7-25D5FC842EB0}" type="presOf" srcId="{2ACC61BC-1437-402F-A9E3-8FC1EEDC967F}" destId="{DBDECAAF-E9A0-43C1-B438-C6AE5864F024}" srcOrd="0" destOrd="4" presId="urn:microsoft.com/office/officeart/2005/8/layout/list1"/>
    <dgm:cxn modelId="{54847B47-75AC-4475-AE16-83265B83A133}" type="presOf" srcId="{A5169B5D-635C-41E3-AE0E-DABA8861C140}" destId="{E488A911-0027-4B67-856E-75CD8688131A}" srcOrd="1" destOrd="0" presId="urn:microsoft.com/office/officeart/2005/8/layout/list1"/>
    <dgm:cxn modelId="{8F6CFC68-FB52-41DE-8B31-7BCD04D48AE9}" srcId="{C655D24E-B1E0-4CFE-B88C-B332B902F342}" destId="{A0A4F35A-17D6-475B-B8BD-B7750E2AD0E8}" srcOrd="3" destOrd="0" parTransId="{1F4AC64A-0E7B-4C27-8B47-E9B121D12568}" sibTransId="{700EF1FF-743F-4AF1-9AD2-BFACDBB73495}"/>
    <dgm:cxn modelId="{941C904A-5FED-4503-B2B0-95A83E6DD587}" srcId="{0BD0812E-0002-4A97-B577-9B8F3EA26659}" destId="{6AA58687-DF9D-4F3B-AFF8-3FC1238D7504}" srcOrd="1" destOrd="0" parTransId="{4EFBB5B1-1691-4382-87F7-BB934B027731}" sibTransId="{8BA0EDE7-42B8-46EB-A065-B4AC89C163EA}"/>
    <dgm:cxn modelId="{2A812D51-2D77-477B-A066-315D4E7B7B34}" type="presOf" srcId="{C655D24E-B1E0-4CFE-B88C-B332B902F342}" destId="{AD1F3F90-733D-48AA-BD18-E99183CCB5F5}" srcOrd="0" destOrd="0" presId="urn:microsoft.com/office/officeart/2005/8/layout/list1"/>
    <dgm:cxn modelId="{FE2E7476-FC17-4976-9E1D-8785C8702A98}" srcId="{0BD0812E-0002-4A97-B577-9B8F3EA26659}" destId="{98BB66F6-1A6F-43F4-85AB-B62CF3A6A64F}" srcOrd="2" destOrd="0" parTransId="{83AD2171-566F-4BB1-B992-38660E4E3B5B}" sibTransId="{BB0A179A-8CA8-4BAE-AA64-24ED2DD685F6}"/>
    <dgm:cxn modelId="{7B949978-EDDE-4474-8E2A-0D5EDAA85DE6}" srcId="{98BB66F6-1A6F-43F4-85AB-B62CF3A6A64F}" destId="{337D8ABA-BE58-4522-83A1-0CB0D6AB64F6}" srcOrd="0" destOrd="0" parTransId="{124BFCBC-E06D-40A3-8A1E-3918B4F28909}" sibTransId="{5A73CE58-E0B1-4FE2-A6FA-EEDB385293FE}"/>
    <dgm:cxn modelId="{9243CB87-8FCE-47FC-A6B3-E531B591220F}" type="presOf" srcId="{8A974FE9-52A2-4D49-8867-ACFF64E0ADF9}" destId="{DBDECAAF-E9A0-43C1-B438-C6AE5864F024}" srcOrd="0" destOrd="1" presId="urn:microsoft.com/office/officeart/2005/8/layout/list1"/>
    <dgm:cxn modelId="{F8E07888-6BFC-458E-9A3E-0FB60F10DE54}" srcId="{C655D24E-B1E0-4CFE-B88C-B332B902F342}" destId="{2ACC61BC-1437-402F-A9E3-8FC1EEDC967F}" srcOrd="4" destOrd="0" parTransId="{B081271F-C5CA-4AE0-93F9-46D7B5C30849}" sibTransId="{344C0D5F-5604-4769-8655-B0572F06553E}"/>
    <dgm:cxn modelId="{A1DA1E90-58F0-43CA-9ECA-B69C9B9AD9A2}" type="presOf" srcId="{337D8ABA-BE58-4522-83A1-0CB0D6AB64F6}" destId="{4DA2B659-1F9E-4848-A216-E9BA3671E378}" srcOrd="0" destOrd="0" presId="urn:microsoft.com/office/officeart/2005/8/layout/list1"/>
    <dgm:cxn modelId="{2A5CAE90-A9D4-4F7A-AA0D-E21A63145A3D}" type="presOf" srcId="{A82F9DB4-F35C-4949-A7D6-AB2EBD90301D}" destId="{4DA2B659-1F9E-4848-A216-E9BA3671E378}" srcOrd="0" destOrd="1" presId="urn:microsoft.com/office/officeart/2005/8/layout/list1"/>
    <dgm:cxn modelId="{102A6B9A-065C-407F-95D6-6046F0416F5B}" type="presOf" srcId="{97797B15-DC48-4625-A98F-C79F87A6ECE9}" destId="{DBDECAAF-E9A0-43C1-B438-C6AE5864F024}" srcOrd="0" destOrd="0" presId="urn:microsoft.com/office/officeart/2005/8/layout/list1"/>
    <dgm:cxn modelId="{48EB289B-9B4C-4DBE-973E-4535D9378F3F}" srcId="{A5169B5D-635C-41E3-AE0E-DABA8861C140}" destId="{C17E977C-6528-442D-916D-AFAE462ACF25}" srcOrd="0" destOrd="0" parTransId="{B51DC854-4F12-4EB4-BD6F-4828AA59A140}" sibTransId="{C0DD7E97-F22E-40DC-B3B2-67379F37AF40}"/>
    <dgm:cxn modelId="{DFC595AD-24F0-4F8A-BC8D-790EFD3F756B}" type="presOf" srcId="{A5169B5D-635C-41E3-AE0E-DABA8861C140}" destId="{10A6C2EE-A1C7-4D3E-872F-D9882ECE2977}" srcOrd="0" destOrd="0" presId="urn:microsoft.com/office/officeart/2005/8/layout/list1"/>
    <dgm:cxn modelId="{F2E85AB2-9F36-416F-B5C3-7F45F1A7EDC8}" type="presOf" srcId="{A0A4F35A-17D6-475B-B8BD-B7750E2AD0E8}" destId="{DBDECAAF-E9A0-43C1-B438-C6AE5864F024}" srcOrd="0" destOrd="3" presId="urn:microsoft.com/office/officeart/2005/8/layout/list1"/>
    <dgm:cxn modelId="{769FD6B4-982C-46D5-9982-F0208CEFE979}" type="presOf" srcId="{98BB66F6-1A6F-43F4-85AB-B62CF3A6A64F}" destId="{FAFE93E1-D78A-4D72-A03D-B73BD64E850D}" srcOrd="0" destOrd="0" presId="urn:microsoft.com/office/officeart/2005/8/layout/list1"/>
    <dgm:cxn modelId="{FE102AB5-83C2-40C6-988A-5CD5CD29069F}" srcId="{C655D24E-B1E0-4CFE-B88C-B332B902F342}" destId="{97797B15-DC48-4625-A98F-C79F87A6ECE9}" srcOrd="0" destOrd="0" parTransId="{2BB7800C-D71C-4105-8974-45C7D7953CEF}" sibTransId="{14761EB0-A906-4648-AD6B-D0017AA798A0}"/>
    <dgm:cxn modelId="{4EC402BD-9EA8-4527-9A52-4E6A2C452289}" type="presOf" srcId="{C655D24E-B1E0-4CFE-B88C-B332B902F342}" destId="{7FB982EC-489D-4435-AA59-D8F23D2FE9E6}" srcOrd="1" destOrd="0" presId="urn:microsoft.com/office/officeart/2005/8/layout/list1"/>
    <dgm:cxn modelId="{7D5EBEBD-DD38-4392-9C8B-034A51E18F17}" srcId="{C655D24E-B1E0-4CFE-B88C-B332B902F342}" destId="{9B69E923-D5B6-4822-9D8B-606387122AFC}" srcOrd="2" destOrd="0" parTransId="{5B562858-0B64-4A5E-9DA7-18D9FFECB344}" sibTransId="{8EE32317-D4E0-4160-8293-526D784A6BB5}"/>
    <dgm:cxn modelId="{7A018FD0-33F5-4D97-9B5A-CA2E6FC39E26}" type="presOf" srcId="{C17E977C-6528-442D-916D-AFAE462ACF25}" destId="{57B53464-33CC-4AA7-89E9-26AF67EA5E2F}" srcOrd="0" destOrd="0" presId="urn:microsoft.com/office/officeart/2005/8/layout/list1"/>
    <dgm:cxn modelId="{AE49ABD0-8104-45C8-BEE3-B1F3AF5E1147}" srcId="{98BB66F6-1A6F-43F4-85AB-B62CF3A6A64F}" destId="{A82F9DB4-F35C-4949-A7D6-AB2EBD90301D}" srcOrd="1" destOrd="0" parTransId="{2E439E7A-FFD7-4F93-928A-077083B7E3B8}" sibTransId="{3AE37574-4487-4B81-B89C-5209DAD1B9C7}"/>
    <dgm:cxn modelId="{E81104DB-4C8A-47FC-9ECA-11E2EF29CCAE}" srcId="{6AA58687-DF9D-4F3B-AFF8-3FC1238D7504}" destId="{748FFB80-F5B3-403E-9BD5-7DBCAF6CFA3B}" srcOrd="0" destOrd="0" parTransId="{EBF296B2-CF18-4BF7-ACD3-92DF0D8A24F2}" sibTransId="{BD6CDB21-AD59-4408-9394-654D8F00BE3B}"/>
    <dgm:cxn modelId="{65A324E6-C151-4DB5-97DC-53E430D4104A}" type="presOf" srcId="{748FFB80-F5B3-403E-9BD5-7DBCAF6CFA3B}" destId="{BD1B40B9-A93F-48F8-8347-6FAE6B902B28}" srcOrd="0" destOrd="0" presId="urn:microsoft.com/office/officeart/2005/8/layout/list1"/>
    <dgm:cxn modelId="{C0BE62E8-F1EC-4CC9-ABE7-F661F7BC9DAD}" type="presOf" srcId="{0BD0812E-0002-4A97-B577-9B8F3EA26659}" destId="{8BC73ECB-51DA-4126-98C7-D3F6BBCF1019}" srcOrd="0" destOrd="0" presId="urn:microsoft.com/office/officeart/2005/8/layout/list1"/>
    <dgm:cxn modelId="{7B34B8ED-DAE3-4038-B885-AB8080C36025}" srcId="{0BD0812E-0002-4A97-B577-9B8F3EA26659}" destId="{C655D24E-B1E0-4CFE-B88C-B332B902F342}" srcOrd="0" destOrd="0" parTransId="{D33C7521-B662-4E2C-8D4E-B87928C31A47}" sibTransId="{FD577CD2-56A7-41E9-AE05-6FCB05B3B48F}"/>
    <dgm:cxn modelId="{F35A0982-4D5A-4BB8-A39A-6439D23CC91C}" type="presParOf" srcId="{8BC73ECB-51DA-4126-98C7-D3F6BBCF1019}" destId="{6DCAF0BB-4E07-4D8E-9F03-ED79232BF5E0}" srcOrd="0" destOrd="0" presId="urn:microsoft.com/office/officeart/2005/8/layout/list1"/>
    <dgm:cxn modelId="{908CA98B-E4A2-4E15-8154-F5A0C52FD836}" type="presParOf" srcId="{6DCAF0BB-4E07-4D8E-9F03-ED79232BF5E0}" destId="{AD1F3F90-733D-48AA-BD18-E99183CCB5F5}" srcOrd="0" destOrd="0" presId="urn:microsoft.com/office/officeart/2005/8/layout/list1"/>
    <dgm:cxn modelId="{1DB4668E-8640-4931-85AA-B0E1B1D3D02E}" type="presParOf" srcId="{6DCAF0BB-4E07-4D8E-9F03-ED79232BF5E0}" destId="{7FB982EC-489D-4435-AA59-D8F23D2FE9E6}" srcOrd="1" destOrd="0" presId="urn:microsoft.com/office/officeart/2005/8/layout/list1"/>
    <dgm:cxn modelId="{12BBE7EF-2DD8-4BC0-95CD-CBB230649A38}" type="presParOf" srcId="{8BC73ECB-51DA-4126-98C7-D3F6BBCF1019}" destId="{C8D24398-8C7D-4836-87C0-4EB83CA13628}" srcOrd="1" destOrd="0" presId="urn:microsoft.com/office/officeart/2005/8/layout/list1"/>
    <dgm:cxn modelId="{60ADB3FA-E24F-4413-8723-6D3BA30794AB}" type="presParOf" srcId="{8BC73ECB-51DA-4126-98C7-D3F6BBCF1019}" destId="{DBDECAAF-E9A0-43C1-B438-C6AE5864F024}" srcOrd="2" destOrd="0" presId="urn:microsoft.com/office/officeart/2005/8/layout/list1"/>
    <dgm:cxn modelId="{7237345C-459E-4F25-B8F0-46796C8A185F}" type="presParOf" srcId="{8BC73ECB-51DA-4126-98C7-D3F6BBCF1019}" destId="{65215A7A-445A-40F6-8630-23EBB9BE5607}" srcOrd="3" destOrd="0" presId="urn:microsoft.com/office/officeart/2005/8/layout/list1"/>
    <dgm:cxn modelId="{4428CFA8-787A-4C43-A847-FFB66D20BCCB}" type="presParOf" srcId="{8BC73ECB-51DA-4126-98C7-D3F6BBCF1019}" destId="{DB84E79F-4924-430B-97EC-CE969C750BA3}" srcOrd="4" destOrd="0" presId="urn:microsoft.com/office/officeart/2005/8/layout/list1"/>
    <dgm:cxn modelId="{74071C2B-103B-4AE9-936A-B2F27491D422}" type="presParOf" srcId="{DB84E79F-4924-430B-97EC-CE969C750BA3}" destId="{E55A69C2-3B3C-4661-83AD-0DC5A5C476EE}" srcOrd="0" destOrd="0" presId="urn:microsoft.com/office/officeart/2005/8/layout/list1"/>
    <dgm:cxn modelId="{8765483E-837E-434B-89F4-6E89122D3823}" type="presParOf" srcId="{DB84E79F-4924-430B-97EC-CE969C750BA3}" destId="{1626967B-1A35-4A4B-BA23-F756D8249D9B}" srcOrd="1" destOrd="0" presId="urn:microsoft.com/office/officeart/2005/8/layout/list1"/>
    <dgm:cxn modelId="{FD96016B-8873-4A78-A3D2-EC67A728C8F2}" type="presParOf" srcId="{8BC73ECB-51DA-4126-98C7-D3F6BBCF1019}" destId="{05616BDB-F9BD-4D20-84B1-A0601E92A5A0}" srcOrd="5" destOrd="0" presId="urn:microsoft.com/office/officeart/2005/8/layout/list1"/>
    <dgm:cxn modelId="{52D6FADC-60A1-40DA-91D3-49843816809B}" type="presParOf" srcId="{8BC73ECB-51DA-4126-98C7-D3F6BBCF1019}" destId="{BD1B40B9-A93F-48F8-8347-6FAE6B902B28}" srcOrd="6" destOrd="0" presId="urn:microsoft.com/office/officeart/2005/8/layout/list1"/>
    <dgm:cxn modelId="{D412A2BE-90CE-45A8-89D0-90B70B59B63D}" type="presParOf" srcId="{8BC73ECB-51DA-4126-98C7-D3F6BBCF1019}" destId="{C08F2767-5B65-4609-963D-8B41645A70E5}" srcOrd="7" destOrd="0" presId="urn:microsoft.com/office/officeart/2005/8/layout/list1"/>
    <dgm:cxn modelId="{19B26C78-5657-44A0-AC79-94422EA38E36}" type="presParOf" srcId="{8BC73ECB-51DA-4126-98C7-D3F6BBCF1019}" destId="{E5B5C89A-82DF-4B3D-B8E4-777198F736C1}" srcOrd="8" destOrd="0" presId="urn:microsoft.com/office/officeart/2005/8/layout/list1"/>
    <dgm:cxn modelId="{B5783505-09A6-4134-A562-2FE6B8135DA2}" type="presParOf" srcId="{E5B5C89A-82DF-4B3D-B8E4-777198F736C1}" destId="{FAFE93E1-D78A-4D72-A03D-B73BD64E850D}" srcOrd="0" destOrd="0" presId="urn:microsoft.com/office/officeart/2005/8/layout/list1"/>
    <dgm:cxn modelId="{13BD15BC-B53A-4889-AEBF-4993B0BF7919}" type="presParOf" srcId="{E5B5C89A-82DF-4B3D-B8E4-777198F736C1}" destId="{17426FC7-3EC1-4C9B-B9CC-4BC1417CECC6}" srcOrd="1" destOrd="0" presId="urn:microsoft.com/office/officeart/2005/8/layout/list1"/>
    <dgm:cxn modelId="{3C6A4B39-10C9-469A-8B40-5F250B876AC5}" type="presParOf" srcId="{8BC73ECB-51DA-4126-98C7-D3F6BBCF1019}" destId="{49C33AF3-05B6-49CD-B370-ACA5F39E3CCB}" srcOrd="9" destOrd="0" presId="urn:microsoft.com/office/officeart/2005/8/layout/list1"/>
    <dgm:cxn modelId="{E3032616-013C-4647-80ED-467F711B790D}" type="presParOf" srcId="{8BC73ECB-51DA-4126-98C7-D3F6BBCF1019}" destId="{4DA2B659-1F9E-4848-A216-E9BA3671E378}" srcOrd="10" destOrd="0" presId="urn:microsoft.com/office/officeart/2005/8/layout/list1"/>
    <dgm:cxn modelId="{49A1A6D4-F56E-4F1D-B4B0-CD438099CDA0}" type="presParOf" srcId="{8BC73ECB-51DA-4126-98C7-D3F6BBCF1019}" destId="{CEC6F26F-21D9-4301-8FE8-E564E305F9A8}" srcOrd="11" destOrd="0" presId="urn:microsoft.com/office/officeart/2005/8/layout/list1"/>
    <dgm:cxn modelId="{7DE386F7-4DA0-4D5C-9B54-ADC75887226A}" type="presParOf" srcId="{8BC73ECB-51DA-4126-98C7-D3F6BBCF1019}" destId="{DFE7311F-0D23-49F2-8747-5C6206A37FBC}" srcOrd="12" destOrd="0" presId="urn:microsoft.com/office/officeart/2005/8/layout/list1"/>
    <dgm:cxn modelId="{935A3392-864E-4716-9EA8-B712538E2CF1}" type="presParOf" srcId="{DFE7311F-0D23-49F2-8747-5C6206A37FBC}" destId="{10A6C2EE-A1C7-4D3E-872F-D9882ECE2977}" srcOrd="0" destOrd="0" presId="urn:microsoft.com/office/officeart/2005/8/layout/list1"/>
    <dgm:cxn modelId="{E32B689C-DC04-4CDF-99C8-026CDD04E647}" type="presParOf" srcId="{DFE7311F-0D23-49F2-8747-5C6206A37FBC}" destId="{E488A911-0027-4B67-856E-75CD8688131A}" srcOrd="1" destOrd="0" presId="urn:microsoft.com/office/officeart/2005/8/layout/list1"/>
    <dgm:cxn modelId="{5ACD2ADA-7A7E-4ECF-8903-567624C1FA42}" type="presParOf" srcId="{8BC73ECB-51DA-4126-98C7-D3F6BBCF1019}" destId="{8E42056A-D9A6-41F9-A56F-55E6B23E56DA}" srcOrd="13" destOrd="0" presId="urn:microsoft.com/office/officeart/2005/8/layout/list1"/>
    <dgm:cxn modelId="{97614745-2464-4F66-B77F-2E36B9B0DD22}" type="presParOf" srcId="{8BC73ECB-51DA-4126-98C7-D3F6BBCF1019}" destId="{57B53464-33CC-4AA7-89E9-26AF67EA5E2F}"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ECAAF-E9A0-43C1-B438-C6AE5864F024}">
      <dsp:nvSpPr>
        <dsp:cNvPr id="0" name=""/>
        <dsp:cNvSpPr/>
      </dsp:nvSpPr>
      <dsp:spPr>
        <a:xfrm>
          <a:off x="0" y="277915"/>
          <a:ext cx="8128000" cy="1587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823" tIns="374904" rIns="630823"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rPr>
            <a:t> Engine design</a:t>
          </a:r>
          <a:endParaRPr lang="en-IN" sz="1400" kern="1200" dirty="0">
            <a:latin typeface="Verdana" panose="020B0604030504040204" pitchFamily="34" charset="0"/>
            <a:ea typeface="Verdana" panose="020B0604030504040204" pitchFamily="34" charset="0"/>
          </a:endParaRPr>
        </a:p>
        <a:p>
          <a:pPr marL="114300" lvl="1" indent="-114300" algn="l" defTabSz="622300">
            <a:lnSpc>
              <a:spcPct val="90000"/>
            </a:lnSpc>
            <a:spcBef>
              <a:spcPct val="0"/>
            </a:spcBef>
            <a:spcAft>
              <a:spcPct val="15000"/>
            </a:spcAft>
            <a:buChar char="•"/>
          </a:pPr>
          <a:endParaRPr lang="en-IN" sz="1400" kern="1200" dirty="0">
            <a:latin typeface="Verdana" panose="020B0604030504040204" pitchFamily="34" charset="0"/>
            <a:ea typeface="Verdana" panose="020B0604030504040204" pitchFamily="34" charset="0"/>
          </a:endParaRPr>
        </a:p>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rPr>
            <a:t> Development in aerodynamics</a:t>
          </a:r>
          <a:endParaRPr lang="en-IN" sz="1400" kern="1200" dirty="0">
            <a:latin typeface="Verdana" panose="020B0604030504040204" pitchFamily="34" charset="0"/>
            <a:ea typeface="Verdana" panose="020B0604030504040204" pitchFamily="34" charset="0"/>
          </a:endParaRPr>
        </a:p>
        <a:p>
          <a:pPr marL="114300" lvl="1" indent="-114300" algn="l" defTabSz="622300">
            <a:lnSpc>
              <a:spcPct val="90000"/>
            </a:lnSpc>
            <a:spcBef>
              <a:spcPct val="0"/>
            </a:spcBef>
            <a:spcAft>
              <a:spcPct val="15000"/>
            </a:spcAft>
            <a:buChar char="•"/>
          </a:pPr>
          <a:endParaRPr lang="en-IN" sz="1400" kern="1200" dirty="0">
            <a:latin typeface="Verdana" panose="020B0604030504040204" pitchFamily="34" charset="0"/>
            <a:ea typeface="Verdana" panose="020B0604030504040204" pitchFamily="34" charset="0"/>
          </a:endParaRPr>
        </a:p>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rPr>
            <a:t> Sustainable fuels</a:t>
          </a:r>
          <a:endParaRPr lang="en-IN" sz="1400" kern="1200" dirty="0">
            <a:latin typeface="Verdana" panose="020B0604030504040204" pitchFamily="34" charset="0"/>
            <a:ea typeface="Verdana" panose="020B0604030504040204" pitchFamily="34" charset="0"/>
          </a:endParaRPr>
        </a:p>
      </dsp:txBody>
      <dsp:txXfrm>
        <a:off x="0" y="277915"/>
        <a:ext cx="8128000" cy="1587600"/>
      </dsp:txXfrm>
    </dsp:sp>
    <dsp:sp modelId="{7FB982EC-489D-4435-AA59-D8F23D2FE9E6}">
      <dsp:nvSpPr>
        <dsp:cNvPr id="0" name=""/>
        <dsp:cNvSpPr/>
      </dsp:nvSpPr>
      <dsp:spPr>
        <a:xfrm>
          <a:off x="406400" y="12235"/>
          <a:ext cx="5689600" cy="5313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Verdana" panose="020B0604030504040204" pitchFamily="34" charset="0"/>
              <a:ea typeface="Verdana" panose="020B0604030504040204" pitchFamily="34" charset="0"/>
            </a:rPr>
            <a:t>Improved Technology</a:t>
          </a:r>
          <a:endParaRPr lang="en-IN" sz="1400" kern="1200" dirty="0">
            <a:latin typeface="Verdana" panose="020B0604030504040204" pitchFamily="34" charset="0"/>
            <a:ea typeface="Verdana" panose="020B0604030504040204" pitchFamily="34" charset="0"/>
          </a:endParaRPr>
        </a:p>
      </dsp:txBody>
      <dsp:txXfrm>
        <a:off x="432339" y="38174"/>
        <a:ext cx="5637722" cy="479482"/>
      </dsp:txXfrm>
    </dsp:sp>
    <dsp:sp modelId="{BD1B40B9-A93F-48F8-8347-6FAE6B902B28}">
      <dsp:nvSpPr>
        <dsp:cNvPr id="0" name=""/>
        <dsp:cNvSpPr/>
      </dsp:nvSpPr>
      <dsp:spPr>
        <a:xfrm>
          <a:off x="0" y="2228396"/>
          <a:ext cx="8128000" cy="680400"/>
        </a:xfrm>
        <a:prstGeom prst="rect">
          <a:avLst/>
        </a:prstGeom>
        <a:solidFill>
          <a:schemeClr val="lt1">
            <a:alpha val="90000"/>
            <a:hueOff val="0"/>
            <a:satOff val="0"/>
            <a:lumOff val="0"/>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823" tIns="374904" rIns="630823"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rPr>
            <a:t> Efficiency of operations</a:t>
          </a:r>
          <a:endParaRPr lang="en-IN" sz="1400" kern="1200" dirty="0">
            <a:latin typeface="Verdana" panose="020B0604030504040204" pitchFamily="34" charset="0"/>
            <a:ea typeface="Verdana" panose="020B0604030504040204" pitchFamily="34" charset="0"/>
          </a:endParaRPr>
        </a:p>
      </dsp:txBody>
      <dsp:txXfrm>
        <a:off x="0" y="2228396"/>
        <a:ext cx="8128000" cy="680400"/>
      </dsp:txXfrm>
    </dsp:sp>
    <dsp:sp modelId="{1626967B-1A35-4A4B-BA23-F756D8249D9B}">
      <dsp:nvSpPr>
        <dsp:cNvPr id="0" name=""/>
        <dsp:cNvSpPr/>
      </dsp:nvSpPr>
      <dsp:spPr>
        <a:xfrm>
          <a:off x="406400" y="1962716"/>
          <a:ext cx="5689600" cy="53136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Verdana" panose="020B0604030504040204" pitchFamily="34" charset="0"/>
              <a:ea typeface="Verdana" panose="020B0604030504040204" pitchFamily="34" charset="0"/>
            </a:rPr>
            <a:t>Aircraft Operations</a:t>
          </a:r>
          <a:endParaRPr lang="en-IN" sz="1400" kern="1200" dirty="0">
            <a:latin typeface="Verdana" panose="020B0604030504040204" pitchFamily="34" charset="0"/>
            <a:ea typeface="Verdana" panose="020B0604030504040204" pitchFamily="34" charset="0"/>
          </a:endParaRPr>
        </a:p>
      </dsp:txBody>
      <dsp:txXfrm>
        <a:off x="432339" y="1988655"/>
        <a:ext cx="5637722" cy="479482"/>
      </dsp:txXfrm>
    </dsp:sp>
    <dsp:sp modelId="{4DA2B659-1F9E-4848-A216-E9BA3671E378}">
      <dsp:nvSpPr>
        <dsp:cNvPr id="0" name=""/>
        <dsp:cNvSpPr/>
      </dsp:nvSpPr>
      <dsp:spPr>
        <a:xfrm>
          <a:off x="0" y="3271676"/>
          <a:ext cx="8128000" cy="907200"/>
        </a:xfrm>
        <a:prstGeom prst="rect">
          <a:avLst/>
        </a:prstGeom>
        <a:solidFill>
          <a:schemeClr val="lt1">
            <a:alpha val="90000"/>
            <a:hueOff val="0"/>
            <a:satOff val="0"/>
            <a:lumOff val="0"/>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823" tIns="374904" rIns="630823"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rPr>
            <a:t> Improved Air traffic management</a:t>
          </a:r>
          <a:endParaRPr lang="en-IN" sz="1400" kern="1200" dirty="0">
            <a:latin typeface="Verdana" panose="020B0604030504040204" pitchFamily="34" charset="0"/>
            <a:ea typeface="Verdana" panose="020B0604030504040204" pitchFamily="34" charset="0"/>
          </a:endParaRPr>
        </a:p>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rPr>
            <a:t> Ground Airport infra improvements</a:t>
          </a:r>
          <a:endParaRPr lang="en-IN" sz="1400" kern="1200" dirty="0">
            <a:latin typeface="Verdana" panose="020B0604030504040204" pitchFamily="34" charset="0"/>
            <a:ea typeface="Verdana" panose="020B0604030504040204" pitchFamily="34" charset="0"/>
          </a:endParaRPr>
        </a:p>
      </dsp:txBody>
      <dsp:txXfrm>
        <a:off x="0" y="3271676"/>
        <a:ext cx="8128000" cy="907200"/>
      </dsp:txXfrm>
    </dsp:sp>
    <dsp:sp modelId="{17426FC7-3EC1-4C9B-B9CC-4BC1417CECC6}">
      <dsp:nvSpPr>
        <dsp:cNvPr id="0" name=""/>
        <dsp:cNvSpPr/>
      </dsp:nvSpPr>
      <dsp:spPr>
        <a:xfrm>
          <a:off x="406400" y="3005996"/>
          <a:ext cx="5689600" cy="53136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Verdana" panose="020B0604030504040204" pitchFamily="34" charset="0"/>
              <a:ea typeface="Verdana" panose="020B0604030504040204" pitchFamily="34" charset="0"/>
            </a:rPr>
            <a:t>Infrastructure</a:t>
          </a:r>
          <a:endParaRPr lang="en-IN" sz="1400" kern="1200" dirty="0">
            <a:latin typeface="Verdana" panose="020B0604030504040204" pitchFamily="34" charset="0"/>
            <a:ea typeface="Verdana" panose="020B0604030504040204" pitchFamily="34" charset="0"/>
          </a:endParaRPr>
        </a:p>
      </dsp:txBody>
      <dsp:txXfrm>
        <a:off x="432339" y="3031935"/>
        <a:ext cx="5637722" cy="479482"/>
      </dsp:txXfrm>
    </dsp:sp>
    <dsp:sp modelId="{57B53464-33CC-4AA7-89E9-26AF67EA5E2F}">
      <dsp:nvSpPr>
        <dsp:cNvPr id="0" name=""/>
        <dsp:cNvSpPr/>
      </dsp:nvSpPr>
      <dsp:spPr>
        <a:xfrm>
          <a:off x="0" y="4541756"/>
          <a:ext cx="8128000" cy="864675"/>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823" tIns="374904" rIns="630823"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rPr>
            <a:t> To agree to globally agreed mechanism that uses market structures to implement overall emission gap.</a:t>
          </a:r>
          <a:endParaRPr lang="en-IN" sz="1400" kern="1200" dirty="0">
            <a:latin typeface="Verdana" panose="020B0604030504040204" pitchFamily="34" charset="0"/>
            <a:ea typeface="Verdana" panose="020B0604030504040204" pitchFamily="34" charset="0"/>
          </a:endParaRPr>
        </a:p>
      </dsp:txBody>
      <dsp:txXfrm>
        <a:off x="0" y="4541756"/>
        <a:ext cx="8128000" cy="864675"/>
      </dsp:txXfrm>
    </dsp:sp>
    <dsp:sp modelId="{E488A911-0027-4B67-856E-75CD8688131A}">
      <dsp:nvSpPr>
        <dsp:cNvPr id="0" name=""/>
        <dsp:cNvSpPr/>
      </dsp:nvSpPr>
      <dsp:spPr>
        <a:xfrm>
          <a:off x="406400" y="4276076"/>
          <a:ext cx="5689600" cy="5313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Verdana" panose="020B0604030504040204" pitchFamily="34" charset="0"/>
              <a:ea typeface="Verdana" panose="020B0604030504040204" pitchFamily="34" charset="0"/>
            </a:rPr>
            <a:t>Global Economic measure</a:t>
          </a:r>
          <a:endParaRPr lang="en-IN" sz="1400" kern="1200" dirty="0">
            <a:latin typeface="Verdana" panose="020B0604030504040204" pitchFamily="34" charset="0"/>
            <a:ea typeface="Verdana" panose="020B0604030504040204" pitchFamily="34" charset="0"/>
          </a:endParaRPr>
        </a:p>
      </dsp:txBody>
      <dsp:txXfrm>
        <a:off x="432339" y="4302015"/>
        <a:ext cx="563772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0E6F16-8B72-4A11-BE40-194176DDD865}" type="datetimeFigureOut">
              <a:rPr lang="en-IN" smtClean="0"/>
              <a:t>21-06-2024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1CB0B4-E789-45A5-BC9E-FFFC9ECD5FD2}" type="slidenum">
              <a:rPr lang="en-IN" smtClean="0"/>
              <a:t>‹#›</a:t>
            </a:fld>
            <a:endParaRPr lang="en-IN"/>
          </a:p>
        </p:txBody>
      </p:sp>
    </p:spTree>
    <p:extLst>
      <p:ext uri="{BB962C8B-B14F-4D97-AF65-F5344CB8AC3E}">
        <p14:creationId xmlns:p14="http://schemas.microsoft.com/office/powerpoint/2010/main" val="193048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87B5D-E175-4B2F-8CFE-7C4721A21E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D1BFC2F-03AE-4C7D-A8A9-0194983408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278E89F-8375-46CD-ACAF-F28D6F62D8D9}"/>
              </a:ext>
            </a:extLst>
          </p:cNvPr>
          <p:cNvSpPr>
            <a:spLocks noGrp="1"/>
          </p:cNvSpPr>
          <p:nvPr>
            <p:ph type="dt" sz="half" idx="10"/>
          </p:nvPr>
        </p:nvSpPr>
        <p:spPr/>
        <p:txBody>
          <a:bodyPr/>
          <a:lstStyle/>
          <a:p>
            <a:fld id="{D0DFF027-9BCD-4647-8146-1FB6E22BE0F8}" type="datetime1">
              <a:rPr lang="en-IN" smtClean="0"/>
              <a:t>21-06-2024</a:t>
            </a:fld>
            <a:endParaRPr lang="en-IN"/>
          </a:p>
        </p:txBody>
      </p:sp>
      <p:sp>
        <p:nvSpPr>
          <p:cNvPr id="5" name="Footer Placeholder 4">
            <a:extLst>
              <a:ext uri="{FF2B5EF4-FFF2-40B4-BE49-F238E27FC236}">
                <a16:creationId xmlns:a16="http://schemas.microsoft.com/office/drawing/2014/main" id="{CC0CCE50-8A22-4C87-A7C3-0191CC8E8B41}"/>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D6D48212-CEF8-464A-AB6A-436566AFDCE1}"/>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1013760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BDEB-C70F-417A-AF10-7FFFFE62647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3E39123-979C-4B6D-BBDB-5D3AF5E7F10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CE48189-77B6-4B49-A1C9-BADA3267DB1E}"/>
              </a:ext>
            </a:extLst>
          </p:cNvPr>
          <p:cNvSpPr>
            <a:spLocks noGrp="1"/>
          </p:cNvSpPr>
          <p:nvPr>
            <p:ph type="dt" sz="half" idx="10"/>
          </p:nvPr>
        </p:nvSpPr>
        <p:spPr/>
        <p:txBody>
          <a:bodyPr/>
          <a:lstStyle/>
          <a:p>
            <a:fld id="{32BBCB9B-61EA-4D6B-AA8E-0D2184A43AAA}" type="datetime1">
              <a:rPr lang="en-IN" smtClean="0"/>
              <a:t>21-06-2024</a:t>
            </a:fld>
            <a:endParaRPr lang="en-IN"/>
          </a:p>
        </p:txBody>
      </p:sp>
      <p:sp>
        <p:nvSpPr>
          <p:cNvPr id="5" name="Footer Placeholder 4">
            <a:extLst>
              <a:ext uri="{FF2B5EF4-FFF2-40B4-BE49-F238E27FC236}">
                <a16:creationId xmlns:a16="http://schemas.microsoft.com/office/drawing/2014/main" id="{8616547B-92DC-474A-B89E-6B8B17DE0102}"/>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AE75570B-22DD-45C5-92BB-FA499BACA0BF}"/>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1552111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D8A7C-08C8-4B7F-A952-7D5A406F8F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D7F9638-2501-4480-B5B2-EE8618BE38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ABACB2B-3AED-463F-AD6D-35A61C341C1D}"/>
              </a:ext>
            </a:extLst>
          </p:cNvPr>
          <p:cNvSpPr>
            <a:spLocks noGrp="1"/>
          </p:cNvSpPr>
          <p:nvPr>
            <p:ph type="dt" sz="half" idx="10"/>
          </p:nvPr>
        </p:nvSpPr>
        <p:spPr/>
        <p:txBody>
          <a:bodyPr/>
          <a:lstStyle/>
          <a:p>
            <a:fld id="{613BB439-1122-49A1-AB20-8FC4C56C1B54}" type="datetime1">
              <a:rPr lang="en-IN" smtClean="0"/>
              <a:t>21-06-2024</a:t>
            </a:fld>
            <a:endParaRPr lang="en-IN"/>
          </a:p>
        </p:txBody>
      </p:sp>
      <p:sp>
        <p:nvSpPr>
          <p:cNvPr id="5" name="Footer Placeholder 4">
            <a:extLst>
              <a:ext uri="{FF2B5EF4-FFF2-40B4-BE49-F238E27FC236}">
                <a16:creationId xmlns:a16="http://schemas.microsoft.com/office/drawing/2014/main" id="{23245B2E-E5AE-4E02-8449-4664C8B9DE33}"/>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A796D0AC-89E8-441D-A914-741143011167}"/>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1203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61E1-1165-44B6-A2F8-16E62004E2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B81D7B1-33AF-49C9-B969-A65E79ACF7E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3FB35FC-0DF5-4A39-902A-83246F5E9AB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FC24097-8848-4E2E-BA66-68B02E45FCAB}"/>
              </a:ext>
            </a:extLst>
          </p:cNvPr>
          <p:cNvSpPr>
            <a:spLocks noGrp="1"/>
          </p:cNvSpPr>
          <p:nvPr>
            <p:ph type="dt" sz="half" idx="10"/>
          </p:nvPr>
        </p:nvSpPr>
        <p:spPr/>
        <p:txBody>
          <a:bodyPr/>
          <a:lstStyle/>
          <a:p>
            <a:fld id="{30E7BC1A-7366-47DC-AC29-936065ACB5B7}" type="datetime1">
              <a:rPr lang="en-IN" smtClean="0"/>
              <a:t>21-06-2024</a:t>
            </a:fld>
            <a:endParaRPr lang="en-IN"/>
          </a:p>
        </p:txBody>
      </p:sp>
      <p:sp>
        <p:nvSpPr>
          <p:cNvPr id="6" name="Footer Placeholder 5">
            <a:extLst>
              <a:ext uri="{FF2B5EF4-FFF2-40B4-BE49-F238E27FC236}">
                <a16:creationId xmlns:a16="http://schemas.microsoft.com/office/drawing/2014/main" id="{688F706F-C961-438E-B860-866A7569A7FA}"/>
              </a:ext>
            </a:extLst>
          </p:cNvPr>
          <p:cNvSpPr>
            <a:spLocks noGrp="1"/>
          </p:cNvSpPr>
          <p:nvPr>
            <p:ph type="ftr" sz="quarter" idx="11"/>
          </p:nvPr>
        </p:nvSpPr>
        <p:spPr/>
        <p:txBody>
          <a:bodyPr/>
          <a:lstStyle/>
          <a:p>
            <a:r>
              <a:rPr lang="en-IN"/>
              <a:t>PRIVATE &amp; CONFIDENTIAL</a:t>
            </a:r>
          </a:p>
        </p:txBody>
      </p:sp>
      <p:sp>
        <p:nvSpPr>
          <p:cNvPr id="7" name="Slide Number Placeholder 6">
            <a:extLst>
              <a:ext uri="{FF2B5EF4-FFF2-40B4-BE49-F238E27FC236}">
                <a16:creationId xmlns:a16="http://schemas.microsoft.com/office/drawing/2014/main" id="{0AEC4B56-F554-4FD4-984F-5F6363BA0C87}"/>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2373122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6A639-7B0C-4357-B82D-F0B0B1E170F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084CED7-84D5-41BC-8EAA-2610C06EBB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1DE1F66-A244-4360-BD64-81018676F75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60AA199-1E94-4F94-9A04-D6465093A7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95AC0C3-BEC0-43F3-8D46-0B4F0B5ECF7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F46D83E-4B77-40B0-A7E9-B058FE270B79}"/>
              </a:ext>
            </a:extLst>
          </p:cNvPr>
          <p:cNvSpPr>
            <a:spLocks noGrp="1"/>
          </p:cNvSpPr>
          <p:nvPr>
            <p:ph type="dt" sz="half" idx="10"/>
          </p:nvPr>
        </p:nvSpPr>
        <p:spPr/>
        <p:txBody>
          <a:bodyPr/>
          <a:lstStyle/>
          <a:p>
            <a:fld id="{5CA05FF3-B1CB-44F5-AD5A-7C45B7BFB4D2}" type="datetime1">
              <a:rPr lang="en-IN" smtClean="0"/>
              <a:t>21-06-2024</a:t>
            </a:fld>
            <a:endParaRPr lang="en-IN"/>
          </a:p>
        </p:txBody>
      </p:sp>
      <p:sp>
        <p:nvSpPr>
          <p:cNvPr id="8" name="Footer Placeholder 7">
            <a:extLst>
              <a:ext uri="{FF2B5EF4-FFF2-40B4-BE49-F238E27FC236}">
                <a16:creationId xmlns:a16="http://schemas.microsoft.com/office/drawing/2014/main" id="{A8102E63-1382-42C1-B854-7C705F6B7FB4}"/>
              </a:ext>
            </a:extLst>
          </p:cNvPr>
          <p:cNvSpPr>
            <a:spLocks noGrp="1"/>
          </p:cNvSpPr>
          <p:nvPr>
            <p:ph type="ftr" sz="quarter" idx="11"/>
          </p:nvPr>
        </p:nvSpPr>
        <p:spPr/>
        <p:txBody>
          <a:bodyPr/>
          <a:lstStyle/>
          <a:p>
            <a:r>
              <a:rPr lang="en-IN"/>
              <a:t>PRIVATE &amp; CONFIDENTIAL</a:t>
            </a:r>
          </a:p>
        </p:txBody>
      </p:sp>
      <p:sp>
        <p:nvSpPr>
          <p:cNvPr id="9" name="Slide Number Placeholder 8">
            <a:extLst>
              <a:ext uri="{FF2B5EF4-FFF2-40B4-BE49-F238E27FC236}">
                <a16:creationId xmlns:a16="http://schemas.microsoft.com/office/drawing/2014/main" id="{CBCB5915-CA41-429A-89F2-0FC0F40B4083}"/>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2309146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D4DCD-F984-40C5-B950-2CF9A632779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426EDDF-3454-4603-9987-50C2053999C5}"/>
              </a:ext>
            </a:extLst>
          </p:cNvPr>
          <p:cNvSpPr>
            <a:spLocks noGrp="1"/>
          </p:cNvSpPr>
          <p:nvPr>
            <p:ph type="dt" sz="half" idx="10"/>
          </p:nvPr>
        </p:nvSpPr>
        <p:spPr/>
        <p:txBody>
          <a:bodyPr/>
          <a:lstStyle/>
          <a:p>
            <a:fld id="{7BD944E5-65A9-4C77-A62D-1B032E49DADD}" type="datetime1">
              <a:rPr lang="en-IN" smtClean="0"/>
              <a:t>21-06-2024</a:t>
            </a:fld>
            <a:endParaRPr lang="en-IN"/>
          </a:p>
        </p:txBody>
      </p:sp>
      <p:sp>
        <p:nvSpPr>
          <p:cNvPr id="4" name="Footer Placeholder 3">
            <a:extLst>
              <a:ext uri="{FF2B5EF4-FFF2-40B4-BE49-F238E27FC236}">
                <a16:creationId xmlns:a16="http://schemas.microsoft.com/office/drawing/2014/main" id="{4CD7962E-13B1-4958-81C4-C1F75FBBDE46}"/>
              </a:ext>
            </a:extLst>
          </p:cNvPr>
          <p:cNvSpPr>
            <a:spLocks noGrp="1"/>
          </p:cNvSpPr>
          <p:nvPr>
            <p:ph type="ftr" sz="quarter" idx="11"/>
          </p:nvPr>
        </p:nvSpPr>
        <p:spPr/>
        <p:txBody>
          <a:bodyPr/>
          <a:lstStyle/>
          <a:p>
            <a:r>
              <a:rPr lang="en-IN"/>
              <a:t>PRIVATE &amp; CONFIDENTIAL</a:t>
            </a:r>
          </a:p>
        </p:txBody>
      </p:sp>
      <p:sp>
        <p:nvSpPr>
          <p:cNvPr id="5" name="Slide Number Placeholder 4">
            <a:extLst>
              <a:ext uri="{FF2B5EF4-FFF2-40B4-BE49-F238E27FC236}">
                <a16:creationId xmlns:a16="http://schemas.microsoft.com/office/drawing/2014/main" id="{7EE9FB48-F9CA-4E6B-97F7-D924F7F38F2B}"/>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2736817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E81B9F-1021-4A8F-853F-90BD924E6CDF}"/>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13E57DF0-7096-4A9B-B3CB-B8A6DF122EE0}"/>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E7B7A8E5-1364-4057-A505-43A49E529790}"/>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893644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F12C9-F7B0-480F-91B0-229CE23668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FC9AEE9-B7E5-4735-9567-05BFB49045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C68A084-8555-45A3-81AB-E60E4E984D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DE3EDF-31DF-46CE-802D-9B6B2BB4D8D9}"/>
              </a:ext>
            </a:extLst>
          </p:cNvPr>
          <p:cNvSpPr>
            <a:spLocks noGrp="1"/>
          </p:cNvSpPr>
          <p:nvPr>
            <p:ph type="dt" sz="half" idx="10"/>
          </p:nvPr>
        </p:nvSpPr>
        <p:spPr/>
        <p:txBody>
          <a:bodyPr/>
          <a:lstStyle/>
          <a:p>
            <a:fld id="{093C21B3-5240-4566-BDA7-09D74A8C8DA8}" type="datetime1">
              <a:rPr lang="en-IN" smtClean="0"/>
              <a:t>21-06-2024</a:t>
            </a:fld>
            <a:endParaRPr lang="en-IN"/>
          </a:p>
        </p:txBody>
      </p:sp>
      <p:sp>
        <p:nvSpPr>
          <p:cNvPr id="6" name="Footer Placeholder 5">
            <a:extLst>
              <a:ext uri="{FF2B5EF4-FFF2-40B4-BE49-F238E27FC236}">
                <a16:creationId xmlns:a16="http://schemas.microsoft.com/office/drawing/2014/main" id="{EE2BCA66-37D2-4D89-903F-A4A8FA8BE9B5}"/>
              </a:ext>
            </a:extLst>
          </p:cNvPr>
          <p:cNvSpPr>
            <a:spLocks noGrp="1"/>
          </p:cNvSpPr>
          <p:nvPr>
            <p:ph type="ftr" sz="quarter" idx="11"/>
          </p:nvPr>
        </p:nvSpPr>
        <p:spPr/>
        <p:txBody>
          <a:bodyPr/>
          <a:lstStyle/>
          <a:p>
            <a:r>
              <a:rPr lang="en-IN"/>
              <a:t>PRIVATE &amp; CONFIDENTIAL</a:t>
            </a:r>
          </a:p>
        </p:txBody>
      </p:sp>
      <p:sp>
        <p:nvSpPr>
          <p:cNvPr id="7" name="Slide Number Placeholder 6">
            <a:extLst>
              <a:ext uri="{FF2B5EF4-FFF2-40B4-BE49-F238E27FC236}">
                <a16:creationId xmlns:a16="http://schemas.microsoft.com/office/drawing/2014/main" id="{A8F3DD91-1199-410D-A2AA-E83E8E466690}"/>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80813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48168-2882-483C-A278-D292C1072A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E3786BC-EF69-4489-8E1F-FB4E501F11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3730398-F87A-42D5-BC08-78B1ABD91C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974D98-8583-405D-B10C-71B3154ECBD5}"/>
              </a:ext>
            </a:extLst>
          </p:cNvPr>
          <p:cNvSpPr>
            <a:spLocks noGrp="1"/>
          </p:cNvSpPr>
          <p:nvPr>
            <p:ph type="dt" sz="half" idx="10"/>
          </p:nvPr>
        </p:nvSpPr>
        <p:spPr/>
        <p:txBody>
          <a:bodyPr/>
          <a:lstStyle/>
          <a:p>
            <a:fld id="{259169F2-3112-4271-A824-9858FB05D411}" type="datetime1">
              <a:rPr lang="en-IN" smtClean="0"/>
              <a:t>21-06-2024</a:t>
            </a:fld>
            <a:endParaRPr lang="en-IN"/>
          </a:p>
        </p:txBody>
      </p:sp>
      <p:sp>
        <p:nvSpPr>
          <p:cNvPr id="6" name="Footer Placeholder 5">
            <a:extLst>
              <a:ext uri="{FF2B5EF4-FFF2-40B4-BE49-F238E27FC236}">
                <a16:creationId xmlns:a16="http://schemas.microsoft.com/office/drawing/2014/main" id="{57A40B2F-12B7-43A7-88CF-2C362D0A0818}"/>
              </a:ext>
            </a:extLst>
          </p:cNvPr>
          <p:cNvSpPr>
            <a:spLocks noGrp="1"/>
          </p:cNvSpPr>
          <p:nvPr>
            <p:ph type="ftr" sz="quarter" idx="11"/>
          </p:nvPr>
        </p:nvSpPr>
        <p:spPr/>
        <p:txBody>
          <a:bodyPr/>
          <a:lstStyle/>
          <a:p>
            <a:r>
              <a:rPr lang="en-IN"/>
              <a:t>PRIVATE &amp; CONFIDENTIAL</a:t>
            </a:r>
          </a:p>
        </p:txBody>
      </p:sp>
      <p:sp>
        <p:nvSpPr>
          <p:cNvPr id="7" name="Slide Number Placeholder 6">
            <a:extLst>
              <a:ext uri="{FF2B5EF4-FFF2-40B4-BE49-F238E27FC236}">
                <a16:creationId xmlns:a16="http://schemas.microsoft.com/office/drawing/2014/main" id="{FA6CF436-068E-4EC4-A10F-F9830107F257}"/>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3763113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02470-B843-4680-93D7-F27610550C5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577D51A-BAC4-48A7-9375-B5F1C5E4B62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F92BBE8-CD5B-446A-A742-3E88C948A597}"/>
              </a:ext>
            </a:extLst>
          </p:cNvPr>
          <p:cNvSpPr>
            <a:spLocks noGrp="1"/>
          </p:cNvSpPr>
          <p:nvPr>
            <p:ph type="dt" sz="half" idx="10"/>
          </p:nvPr>
        </p:nvSpPr>
        <p:spPr/>
        <p:txBody>
          <a:bodyPr/>
          <a:lstStyle/>
          <a:p>
            <a:fld id="{F30E1A31-B505-40C9-BEF3-6F232AF4DB82}" type="datetime1">
              <a:rPr lang="en-IN" smtClean="0"/>
              <a:t>21-06-2024</a:t>
            </a:fld>
            <a:endParaRPr lang="en-IN"/>
          </a:p>
        </p:txBody>
      </p:sp>
      <p:sp>
        <p:nvSpPr>
          <p:cNvPr id="5" name="Footer Placeholder 4">
            <a:extLst>
              <a:ext uri="{FF2B5EF4-FFF2-40B4-BE49-F238E27FC236}">
                <a16:creationId xmlns:a16="http://schemas.microsoft.com/office/drawing/2014/main" id="{D4FF5C96-83C4-4299-9009-705D21C8FE81}"/>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3EEA1E09-2FAB-40B6-8D20-2171DDAC6D54}"/>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734120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D7C53-3F40-4721-AB72-F5231EF49E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9C88FBF-08EF-4757-B144-B3049655839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9A7B0E-0A20-477A-BFBF-38B19466DAE3}"/>
              </a:ext>
            </a:extLst>
          </p:cNvPr>
          <p:cNvSpPr>
            <a:spLocks noGrp="1"/>
          </p:cNvSpPr>
          <p:nvPr>
            <p:ph type="dt" sz="half" idx="10"/>
          </p:nvPr>
        </p:nvSpPr>
        <p:spPr/>
        <p:txBody>
          <a:bodyPr/>
          <a:lstStyle/>
          <a:p>
            <a:fld id="{979A043A-1960-48B8-B100-02BBA0706B9A}" type="datetime1">
              <a:rPr lang="en-IN" smtClean="0"/>
              <a:t>21-06-2024</a:t>
            </a:fld>
            <a:endParaRPr lang="en-IN"/>
          </a:p>
        </p:txBody>
      </p:sp>
      <p:sp>
        <p:nvSpPr>
          <p:cNvPr id="5" name="Footer Placeholder 4">
            <a:extLst>
              <a:ext uri="{FF2B5EF4-FFF2-40B4-BE49-F238E27FC236}">
                <a16:creationId xmlns:a16="http://schemas.microsoft.com/office/drawing/2014/main" id="{F52AB80F-0D25-4314-90A4-3B601B20BB90}"/>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847B1421-C703-4BA1-A68D-F6C4566322A5}"/>
              </a:ext>
            </a:extLst>
          </p:cNvPr>
          <p:cNvSpPr>
            <a:spLocks noGrp="1"/>
          </p:cNvSpPr>
          <p:nvPr>
            <p:ph type="sldNum" sz="quarter" idx="12"/>
          </p:nvPr>
        </p:nvSpPr>
        <p:spPr/>
        <p:txBody>
          <a:bodyPr/>
          <a:lstStyle/>
          <a:p>
            <a:fld id="{9353B6D5-3F76-48C6-ABCE-64609485FC47}" type="slidenum">
              <a:rPr lang="en-IN" smtClean="0"/>
              <a:t>‹#›</a:t>
            </a:fld>
            <a:endParaRPr lang="en-IN"/>
          </a:p>
        </p:txBody>
      </p:sp>
    </p:spTree>
    <p:extLst>
      <p:ext uri="{BB962C8B-B14F-4D97-AF65-F5344CB8AC3E}">
        <p14:creationId xmlns:p14="http://schemas.microsoft.com/office/powerpoint/2010/main" val="155663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C687C8-1499-4BB6-BEA6-C0DF8DFFFD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659297-581E-4B68-967F-EE5F44E8CD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2FB0E60-4713-4641-8B95-43F65C93CC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9176D-309E-4D8E-B037-FA606914A5C2}" type="datetime1">
              <a:rPr lang="en-IN" smtClean="0"/>
              <a:t>21-06-2024</a:t>
            </a:fld>
            <a:endParaRPr lang="en-IN"/>
          </a:p>
        </p:txBody>
      </p:sp>
      <p:sp>
        <p:nvSpPr>
          <p:cNvPr id="5" name="Footer Placeholder 4">
            <a:extLst>
              <a:ext uri="{FF2B5EF4-FFF2-40B4-BE49-F238E27FC236}">
                <a16:creationId xmlns:a16="http://schemas.microsoft.com/office/drawing/2014/main" id="{F9546BD3-520A-4266-B283-6CC5217590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PRIVATE &amp; CONFIDENTIAL</a:t>
            </a:r>
          </a:p>
        </p:txBody>
      </p:sp>
      <p:sp>
        <p:nvSpPr>
          <p:cNvPr id="6" name="Slide Number Placeholder 5">
            <a:extLst>
              <a:ext uri="{FF2B5EF4-FFF2-40B4-BE49-F238E27FC236}">
                <a16:creationId xmlns:a16="http://schemas.microsoft.com/office/drawing/2014/main" id="{FFD21AFD-995F-450D-8D79-79C605DBA5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3B6D5-3F76-48C6-ABCE-64609485FC47}" type="slidenum">
              <a:rPr lang="en-IN" smtClean="0"/>
              <a:t>‹#›</a:t>
            </a:fld>
            <a:endParaRPr lang="en-IN"/>
          </a:p>
        </p:txBody>
      </p:sp>
    </p:spTree>
    <p:extLst>
      <p:ext uri="{BB962C8B-B14F-4D97-AF65-F5344CB8AC3E}">
        <p14:creationId xmlns:p14="http://schemas.microsoft.com/office/powerpoint/2010/main" val="3399215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18" Type="http://schemas.openxmlformats.org/officeDocument/2006/relationships/image" Target="../media/image21.png"/><Relationship Id="rId3" Type="http://schemas.openxmlformats.org/officeDocument/2006/relationships/image" Target="../media/image6.svg"/><Relationship Id="rId21" Type="http://schemas.openxmlformats.org/officeDocument/2006/relationships/image" Target="../media/image24.png"/><Relationship Id="rId7" Type="http://schemas.openxmlformats.org/officeDocument/2006/relationships/image" Target="../media/image10.svg"/><Relationship Id="rId12" Type="http://schemas.openxmlformats.org/officeDocument/2006/relationships/image" Target="../media/image15.png"/><Relationship Id="rId17" Type="http://schemas.openxmlformats.org/officeDocument/2006/relationships/image" Target="../media/image20.sv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svg"/><Relationship Id="rId24" Type="http://schemas.openxmlformats.org/officeDocument/2006/relationships/image" Target="../media/image27.png"/><Relationship Id="rId5" Type="http://schemas.openxmlformats.org/officeDocument/2006/relationships/image" Target="../media/image8.svg"/><Relationship Id="rId15" Type="http://schemas.openxmlformats.org/officeDocument/2006/relationships/image" Target="../media/image18.sv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 Id="rId22"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968EB3-8ACB-4608-9C64-25B7B39D8E81}"/>
              </a:ext>
            </a:extLst>
          </p:cNvPr>
          <p:cNvPicPr>
            <a:picLocks noChangeAspect="1"/>
          </p:cNvPicPr>
          <p:nvPr/>
        </p:nvPicPr>
        <p:blipFill>
          <a:blip r:embed="rId2"/>
          <a:stretch>
            <a:fillRect/>
          </a:stretch>
        </p:blipFill>
        <p:spPr>
          <a:xfrm>
            <a:off x="0" y="568"/>
            <a:ext cx="12192000" cy="6856863"/>
          </a:xfrm>
          <a:prstGeom prst="rect">
            <a:avLst/>
          </a:prstGeom>
        </p:spPr>
      </p:pic>
      <p:sp>
        <p:nvSpPr>
          <p:cNvPr id="6" name="Date Placeholder 5">
            <a:extLst>
              <a:ext uri="{FF2B5EF4-FFF2-40B4-BE49-F238E27FC236}">
                <a16:creationId xmlns:a16="http://schemas.microsoft.com/office/drawing/2014/main" id="{45C737CB-BD2A-48AA-B2E2-8BB9A9F8072B}"/>
              </a:ext>
            </a:extLst>
          </p:cNvPr>
          <p:cNvSpPr>
            <a:spLocks noGrp="1"/>
          </p:cNvSpPr>
          <p:nvPr>
            <p:ph type="dt" sz="half" idx="10"/>
          </p:nvPr>
        </p:nvSpPr>
        <p:spPr/>
        <p:txBody>
          <a:bodyPr/>
          <a:lstStyle/>
          <a:p>
            <a:fld id="{EEEF6697-6FA3-4FB2-A8EB-380C57270F78}" type="datetime1">
              <a:rPr lang="en-IN" b="1" smtClean="0">
                <a:latin typeface="Verdana" panose="020B0604030504040204" pitchFamily="34" charset="0"/>
                <a:ea typeface="Verdana" panose="020B0604030504040204" pitchFamily="34" charset="0"/>
              </a:rPr>
              <a:t>21-06-2024</a:t>
            </a:fld>
            <a:endParaRPr lang="en-IN" b="1" dirty="0">
              <a:latin typeface="Verdana" panose="020B0604030504040204" pitchFamily="34" charset="0"/>
              <a:ea typeface="Verdana" panose="020B0604030504040204" pitchFamily="34" charset="0"/>
            </a:endParaRPr>
          </a:p>
        </p:txBody>
      </p:sp>
      <p:sp>
        <p:nvSpPr>
          <p:cNvPr id="7" name="Footer Placeholder 6">
            <a:extLst>
              <a:ext uri="{FF2B5EF4-FFF2-40B4-BE49-F238E27FC236}">
                <a16:creationId xmlns:a16="http://schemas.microsoft.com/office/drawing/2014/main" id="{79CBF040-62BC-4BE0-BEEC-4EA829490127}"/>
              </a:ext>
            </a:extLst>
          </p:cNvPr>
          <p:cNvSpPr>
            <a:spLocks noGrp="1"/>
          </p:cNvSpPr>
          <p:nvPr>
            <p:ph type="ftr" sz="quarter" idx="11"/>
          </p:nvPr>
        </p:nvSpPr>
        <p:spPr/>
        <p:txBody>
          <a:bodyPr/>
          <a:lstStyle/>
          <a:p>
            <a:r>
              <a:rPr lang="en-IN" b="1">
                <a:latin typeface="Verdana" panose="020B0604030504040204" pitchFamily="34" charset="0"/>
                <a:ea typeface="Verdana" panose="020B0604030504040204" pitchFamily="34" charset="0"/>
              </a:rPr>
              <a:t>PRIVATE &amp; CONFIDENTIAL</a:t>
            </a:r>
          </a:p>
        </p:txBody>
      </p:sp>
      <p:sp>
        <p:nvSpPr>
          <p:cNvPr id="8" name="Slide Number Placeholder 7">
            <a:extLst>
              <a:ext uri="{FF2B5EF4-FFF2-40B4-BE49-F238E27FC236}">
                <a16:creationId xmlns:a16="http://schemas.microsoft.com/office/drawing/2014/main" id="{19C5291F-B398-4408-9470-E797D68360A2}"/>
              </a:ext>
            </a:extLst>
          </p:cNvPr>
          <p:cNvSpPr>
            <a:spLocks noGrp="1"/>
          </p:cNvSpPr>
          <p:nvPr>
            <p:ph type="sldNum" sz="quarter" idx="12"/>
          </p:nvPr>
        </p:nvSpPr>
        <p:spPr/>
        <p:txBody>
          <a:bodyPr/>
          <a:lstStyle/>
          <a:p>
            <a:fld id="{9353B6D5-3F76-48C6-ABCE-64609485FC47}" type="slidenum">
              <a:rPr lang="en-IN" b="1" smtClean="0">
                <a:latin typeface="Verdana" panose="020B0604030504040204" pitchFamily="34" charset="0"/>
                <a:ea typeface="Verdana" panose="020B0604030504040204" pitchFamily="34" charset="0"/>
              </a:rPr>
              <a:t>1</a:t>
            </a:fld>
            <a:endParaRPr lang="en-IN" b="1" dirty="0">
              <a:latin typeface="Verdana" panose="020B0604030504040204" pitchFamily="34" charset="0"/>
              <a:ea typeface="Verdana" panose="020B0604030504040204" pitchFamily="34" charset="0"/>
            </a:endParaRPr>
          </a:p>
        </p:txBody>
      </p:sp>
      <p:sp>
        <p:nvSpPr>
          <p:cNvPr id="9" name="Title 3">
            <a:extLst>
              <a:ext uri="{FF2B5EF4-FFF2-40B4-BE49-F238E27FC236}">
                <a16:creationId xmlns:a16="http://schemas.microsoft.com/office/drawing/2014/main" id="{CF7410FE-8AEF-4358-8167-9ADEC381F7CF}"/>
              </a:ext>
            </a:extLst>
          </p:cNvPr>
          <p:cNvSpPr txBox="1">
            <a:spLocks/>
          </p:cNvSpPr>
          <p:nvPr/>
        </p:nvSpPr>
        <p:spPr>
          <a:xfrm>
            <a:off x="1774924" y="1350280"/>
            <a:ext cx="10230303" cy="1256886"/>
          </a:xfrm>
          <a:prstGeom prst="rect">
            <a:avLst/>
          </a:prstGeom>
        </p:spPr>
        <p:txBody>
          <a:bodyPr vert="horz" lIns="91440" tIns="45720" rIns="91440" bIns="45720" rtlCol="0" anchor="t">
            <a:normAutofit/>
          </a:bodyPr>
          <a:lstStyle>
            <a:lvl1pPr algn="l" defTabSz="1827886" rtl="0" eaLnBrk="1" latinLnBrk="0" hangingPunct="1">
              <a:lnSpc>
                <a:spcPct val="90000"/>
              </a:lnSpc>
              <a:spcBef>
                <a:spcPct val="0"/>
              </a:spcBef>
              <a:buNone/>
              <a:defRPr sz="4400" b="1"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300" dirty="0">
                <a:solidFill>
                  <a:srgbClr val="002060"/>
                </a:solidFill>
                <a:latin typeface="Verdana" panose="020B0604030504040204" pitchFamily="34" charset="0"/>
                <a:ea typeface="Verdana" panose="020B0604030504040204" pitchFamily="34" charset="0"/>
                <a:cs typeface="Calibri" panose="020F0502020204030204" pitchFamily="34" charset="0"/>
              </a:rPr>
              <a:t>Academy 101 – Ishka India</a:t>
            </a:r>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3696141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BFEEFE9-E3DE-4CEB-A8CD-33A4EAC9CD62}"/>
              </a:ext>
            </a:extLst>
          </p:cNvPr>
          <p:cNvPicPr>
            <a:picLocks noChangeAspect="1"/>
          </p:cNvPicPr>
          <p:nvPr/>
        </p:nvPicPr>
        <p:blipFill>
          <a:blip r:embed="rId2"/>
          <a:stretch>
            <a:fillRect/>
          </a:stretch>
        </p:blipFill>
        <p:spPr>
          <a:xfrm>
            <a:off x="0" y="0"/>
            <a:ext cx="12191322" cy="6858000"/>
          </a:xfrm>
          <a:prstGeom prst="rect">
            <a:avLst/>
          </a:prstGeom>
        </p:spPr>
      </p:pic>
      <p:sp>
        <p:nvSpPr>
          <p:cNvPr id="10" name="Title 3">
            <a:extLst>
              <a:ext uri="{FF2B5EF4-FFF2-40B4-BE49-F238E27FC236}">
                <a16:creationId xmlns:a16="http://schemas.microsoft.com/office/drawing/2014/main" id="{8B138536-15D3-4D8C-A82F-7972653EAD90}"/>
              </a:ext>
            </a:extLst>
          </p:cNvPr>
          <p:cNvSpPr txBox="1">
            <a:spLocks/>
          </p:cNvSpPr>
          <p:nvPr/>
        </p:nvSpPr>
        <p:spPr>
          <a:xfrm>
            <a:off x="3175100" y="2830863"/>
            <a:ext cx="6321326" cy="1616898"/>
          </a:xfrm>
          <a:prstGeom prst="rect">
            <a:avLst/>
          </a:prstGeom>
        </p:spPr>
        <p:txBody>
          <a:bodyPr vert="horz" lIns="91440" tIns="45720" rIns="91440" bIns="45720" rtlCol="0" anchor="t">
            <a:normAutofit/>
          </a:bodyPr>
          <a:lstStyle>
            <a:lvl1pPr algn="l" defTabSz="1827886" rtl="0" eaLnBrk="1" latinLnBrk="0" hangingPunct="1">
              <a:lnSpc>
                <a:spcPct val="90000"/>
              </a:lnSpc>
              <a:spcBef>
                <a:spcPct val="0"/>
              </a:spcBef>
              <a:buNone/>
              <a:defRPr sz="4400" b="1"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014B7417-1AC5-4ACB-B973-9DCC41E78A36}"/>
              </a:ext>
            </a:extLst>
          </p:cNvPr>
          <p:cNvPicPr>
            <a:picLocks noChangeAspect="1"/>
          </p:cNvPicPr>
          <p:nvPr/>
        </p:nvPicPr>
        <p:blipFill>
          <a:blip r:embed="rId3"/>
          <a:stretch>
            <a:fillRect/>
          </a:stretch>
        </p:blipFill>
        <p:spPr>
          <a:xfrm>
            <a:off x="9982200" y="136525"/>
            <a:ext cx="1939522" cy="937861"/>
          </a:xfrm>
          <a:prstGeom prst="rect">
            <a:avLst/>
          </a:prstGeom>
        </p:spPr>
      </p:pic>
      <p:pic>
        <p:nvPicPr>
          <p:cNvPr id="12" name="Picture 11">
            <a:extLst>
              <a:ext uri="{FF2B5EF4-FFF2-40B4-BE49-F238E27FC236}">
                <a16:creationId xmlns:a16="http://schemas.microsoft.com/office/drawing/2014/main" id="{17927585-4988-42AD-9016-7A6244353535}"/>
              </a:ext>
            </a:extLst>
          </p:cNvPr>
          <p:cNvPicPr>
            <a:picLocks noChangeAspect="1"/>
          </p:cNvPicPr>
          <p:nvPr/>
        </p:nvPicPr>
        <p:blipFill>
          <a:blip r:embed="rId4"/>
          <a:stretch>
            <a:fillRect/>
          </a:stretch>
        </p:blipFill>
        <p:spPr>
          <a:xfrm>
            <a:off x="741084" y="6404070"/>
            <a:ext cx="10522608" cy="365792"/>
          </a:xfrm>
          <a:prstGeom prst="rect">
            <a:avLst/>
          </a:prstGeom>
        </p:spPr>
      </p:pic>
      <p:graphicFrame>
        <p:nvGraphicFramePr>
          <p:cNvPr id="13" name="Table 12">
            <a:extLst>
              <a:ext uri="{FF2B5EF4-FFF2-40B4-BE49-F238E27FC236}">
                <a16:creationId xmlns:a16="http://schemas.microsoft.com/office/drawing/2014/main" id="{770E5DAA-2BB9-42E8-AAB7-2B1E58876787}"/>
              </a:ext>
            </a:extLst>
          </p:cNvPr>
          <p:cNvGraphicFramePr>
            <a:graphicFrameLocks noGrp="1"/>
          </p:cNvGraphicFramePr>
          <p:nvPr>
            <p:extLst>
              <p:ext uri="{D42A27DB-BD31-4B8C-83A1-F6EECF244321}">
                <p14:modId xmlns:p14="http://schemas.microsoft.com/office/powerpoint/2010/main" val="1144406019"/>
              </p:ext>
            </p:extLst>
          </p:nvPr>
        </p:nvGraphicFramePr>
        <p:xfrm>
          <a:off x="741084" y="2377440"/>
          <a:ext cx="8128000" cy="2103120"/>
        </p:xfrm>
        <a:graphic>
          <a:graphicData uri="http://schemas.openxmlformats.org/drawingml/2006/table">
            <a:tbl>
              <a:tblPr firstRow="1" bandRow="1">
                <a:tableStyleId>{5940675A-B579-460E-94D1-54222C63F5DA}</a:tableStyleId>
              </a:tblPr>
              <a:tblGrid>
                <a:gridCol w="1454150">
                  <a:extLst>
                    <a:ext uri="{9D8B030D-6E8A-4147-A177-3AD203B41FA5}">
                      <a16:colId xmlns:a16="http://schemas.microsoft.com/office/drawing/2014/main" val="2990151743"/>
                    </a:ext>
                  </a:extLst>
                </a:gridCol>
                <a:gridCol w="6673850">
                  <a:extLst>
                    <a:ext uri="{9D8B030D-6E8A-4147-A177-3AD203B41FA5}">
                      <a16:colId xmlns:a16="http://schemas.microsoft.com/office/drawing/2014/main" val="15401594"/>
                    </a:ext>
                  </a:extLst>
                </a:gridCol>
              </a:tblGrid>
              <a:tr h="885350">
                <a:tc>
                  <a:txBody>
                    <a:bodyPr/>
                    <a:lstStyle/>
                    <a:p>
                      <a:endParaRPr lang="en-IN" sz="4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spc="300" dirty="0"/>
                        <a:t>Overview of Aviation</a:t>
                      </a:r>
                      <a:endParaRPr lang="en-IE" sz="4400" b="1" spc="300" dirty="0"/>
                    </a:p>
                    <a:p>
                      <a:endParaRPr lang="en-IN" sz="4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02833980"/>
                  </a:ext>
                </a:extLst>
              </a:tr>
            </a:tbl>
          </a:graphicData>
        </a:graphic>
      </p:graphicFrame>
      <p:cxnSp>
        <p:nvCxnSpPr>
          <p:cNvPr id="15" name="Straight Connector 14">
            <a:extLst>
              <a:ext uri="{FF2B5EF4-FFF2-40B4-BE49-F238E27FC236}">
                <a16:creationId xmlns:a16="http://schemas.microsoft.com/office/drawing/2014/main" id="{0A01C8AA-AED5-447D-8113-C2A290064260}"/>
              </a:ext>
            </a:extLst>
          </p:cNvPr>
          <p:cNvCxnSpPr>
            <a:cxnSpLocks/>
          </p:cNvCxnSpPr>
          <p:nvPr/>
        </p:nvCxnSpPr>
        <p:spPr>
          <a:xfrm flipV="1">
            <a:off x="2192059" y="2300478"/>
            <a:ext cx="0" cy="1876425"/>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17" name="Table 16">
            <a:extLst>
              <a:ext uri="{FF2B5EF4-FFF2-40B4-BE49-F238E27FC236}">
                <a16:creationId xmlns:a16="http://schemas.microsoft.com/office/drawing/2014/main" id="{C4DBD603-B123-4907-BFD2-99F758AC689F}"/>
              </a:ext>
            </a:extLst>
          </p:cNvPr>
          <p:cNvGraphicFramePr>
            <a:graphicFrameLocks noGrp="1"/>
          </p:cNvGraphicFramePr>
          <p:nvPr>
            <p:extLst>
              <p:ext uri="{D42A27DB-BD31-4B8C-83A1-F6EECF244321}">
                <p14:modId xmlns:p14="http://schemas.microsoft.com/office/powerpoint/2010/main" val="3455615297"/>
              </p:ext>
            </p:extLst>
          </p:nvPr>
        </p:nvGraphicFramePr>
        <p:xfrm>
          <a:off x="6509807" y="1613375"/>
          <a:ext cx="6013351" cy="2834640"/>
        </p:xfrm>
        <a:graphic>
          <a:graphicData uri="http://schemas.openxmlformats.org/drawingml/2006/table">
            <a:tbl>
              <a:tblPr firstRow="1" bandRow="1">
                <a:tableStyleId>{5940675A-B579-460E-94D1-54222C63F5DA}</a:tableStyleId>
              </a:tblPr>
              <a:tblGrid>
                <a:gridCol w="1075826">
                  <a:extLst>
                    <a:ext uri="{9D8B030D-6E8A-4147-A177-3AD203B41FA5}">
                      <a16:colId xmlns:a16="http://schemas.microsoft.com/office/drawing/2014/main" val="2990151743"/>
                    </a:ext>
                  </a:extLst>
                </a:gridCol>
                <a:gridCol w="4937525">
                  <a:extLst>
                    <a:ext uri="{9D8B030D-6E8A-4147-A177-3AD203B41FA5}">
                      <a16:colId xmlns:a16="http://schemas.microsoft.com/office/drawing/2014/main" val="15401594"/>
                    </a:ext>
                  </a:extLst>
                </a:gridCol>
              </a:tblGrid>
              <a:tr h="885350">
                <a:tc>
                  <a:txBody>
                    <a:bodyPr/>
                    <a:lstStyle/>
                    <a:p>
                      <a:endParaRPr lang="en-IN"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300" dirty="0"/>
                        <a:t>Stake holders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300" dirty="0"/>
                        <a:t>Aircraft Overview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300" dirty="0"/>
                        <a:t>ESG Considerations</a:t>
                      </a:r>
                      <a:endParaRPr lang="en-IE" sz="1800" b="1" spc="300" dirty="0"/>
                    </a:p>
                    <a:p>
                      <a:endParaRPr lang="en-IN"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02833980"/>
                  </a:ext>
                </a:extLst>
              </a:tr>
            </a:tbl>
          </a:graphicData>
        </a:graphic>
      </p:graphicFrame>
      <p:cxnSp>
        <p:nvCxnSpPr>
          <p:cNvPr id="19" name="Straight Connector 18">
            <a:extLst>
              <a:ext uri="{FF2B5EF4-FFF2-40B4-BE49-F238E27FC236}">
                <a16:creationId xmlns:a16="http://schemas.microsoft.com/office/drawing/2014/main" id="{0A31B928-E4E1-4377-99E0-E6BBD0766F52}"/>
              </a:ext>
            </a:extLst>
          </p:cNvPr>
          <p:cNvCxnSpPr/>
          <p:nvPr/>
        </p:nvCxnSpPr>
        <p:spPr>
          <a:xfrm>
            <a:off x="7705724" y="1981200"/>
            <a:ext cx="212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4AB7C01-8B97-4D55-98DB-CC30F16E3B64}"/>
              </a:ext>
            </a:extLst>
          </p:cNvPr>
          <p:cNvCxnSpPr/>
          <p:nvPr/>
        </p:nvCxnSpPr>
        <p:spPr>
          <a:xfrm>
            <a:off x="7705724" y="3086100"/>
            <a:ext cx="2772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4F82F1D-3F60-4D85-A394-E4D27CC13EBD}"/>
              </a:ext>
            </a:extLst>
          </p:cNvPr>
          <p:cNvCxnSpPr/>
          <p:nvPr/>
        </p:nvCxnSpPr>
        <p:spPr>
          <a:xfrm>
            <a:off x="7696199" y="4181475"/>
            <a:ext cx="3096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283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EFDD296-95B2-499F-ADE3-45C42DDFA480}"/>
              </a:ext>
            </a:extLst>
          </p:cNvPr>
          <p:cNvSpPr>
            <a:spLocks noGrp="1"/>
          </p:cNvSpPr>
          <p:nvPr>
            <p:ph type="dt" sz="half" idx="10"/>
          </p:nvPr>
        </p:nvSpPr>
        <p:spPr>
          <a:xfrm>
            <a:off x="838200" y="6461125"/>
            <a:ext cx="2743200" cy="365125"/>
          </a:xfrm>
        </p:spPr>
        <p:txBody>
          <a:bodyPr/>
          <a:lstStyle/>
          <a:p>
            <a:fld id="{CF1D2C02-032F-4098-8A6C-16375DB75459}" type="datetime1">
              <a:rPr lang="en-IN" sz="900" smtClean="0">
                <a:latin typeface="Verdana" panose="020B0604030504040204" pitchFamily="34" charset="0"/>
                <a:ea typeface="Verdana" panose="020B0604030504040204" pitchFamily="34" charset="0"/>
              </a:rPr>
              <a:t>21-06-2024</a:t>
            </a:fld>
            <a:endParaRPr lang="en-IN" sz="900" dirty="0">
              <a:latin typeface="Verdana" panose="020B0604030504040204" pitchFamily="34" charset="0"/>
              <a:ea typeface="Verdana" panose="020B0604030504040204" pitchFamily="34" charset="0"/>
            </a:endParaRPr>
          </a:p>
        </p:txBody>
      </p:sp>
      <p:sp>
        <p:nvSpPr>
          <p:cNvPr id="5" name="Footer Placeholder 4">
            <a:extLst>
              <a:ext uri="{FF2B5EF4-FFF2-40B4-BE49-F238E27FC236}">
                <a16:creationId xmlns:a16="http://schemas.microsoft.com/office/drawing/2014/main" id="{C524087F-A078-41B7-9801-E28541A640CA}"/>
              </a:ext>
            </a:extLst>
          </p:cNvPr>
          <p:cNvSpPr>
            <a:spLocks noGrp="1"/>
          </p:cNvSpPr>
          <p:nvPr>
            <p:ph type="ftr" sz="quarter" idx="11"/>
          </p:nvPr>
        </p:nvSpPr>
        <p:spPr>
          <a:xfrm>
            <a:off x="4038600" y="6461125"/>
            <a:ext cx="4114800" cy="365125"/>
          </a:xfrm>
        </p:spPr>
        <p:txBody>
          <a:bodyPr/>
          <a:lstStyle/>
          <a:p>
            <a:r>
              <a:rPr lang="en-IN" sz="900">
                <a:latin typeface="Verdana" panose="020B0604030504040204" pitchFamily="34" charset="0"/>
                <a:ea typeface="Verdana" panose="020B0604030504040204" pitchFamily="34" charset="0"/>
              </a:rPr>
              <a:t>PRIVATE &amp; CONFIDENTIAL</a:t>
            </a:r>
          </a:p>
        </p:txBody>
      </p:sp>
      <p:sp>
        <p:nvSpPr>
          <p:cNvPr id="6" name="Slide Number Placeholder 5">
            <a:extLst>
              <a:ext uri="{FF2B5EF4-FFF2-40B4-BE49-F238E27FC236}">
                <a16:creationId xmlns:a16="http://schemas.microsoft.com/office/drawing/2014/main" id="{C761B0E5-8C8D-4696-8285-273EBFD85090}"/>
              </a:ext>
            </a:extLst>
          </p:cNvPr>
          <p:cNvSpPr>
            <a:spLocks noGrp="1"/>
          </p:cNvSpPr>
          <p:nvPr>
            <p:ph type="sldNum" sz="quarter" idx="12"/>
          </p:nvPr>
        </p:nvSpPr>
        <p:spPr>
          <a:xfrm>
            <a:off x="8610600" y="6461125"/>
            <a:ext cx="2743200" cy="365125"/>
          </a:xfrm>
        </p:spPr>
        <p:txBody>
          <a:bodyPr/>
          <a:lstStyle/>
          <a:p>
            <a:fld id="{9353B6D5-3F76-48C6-ABCE-64609485FC47}" type="slidenum">
              <a:rPr lang="en-IN" sz="900" smtClean="0">
                <a:latin typeface="Verdana" panose="020B0604030504040204" pitchFamily="34" charset="0"/>
                <a:ea typeface="Verdana" panose="020B0604030504040204" pitchFamily="34" charset="0"/>
              </a:rPr>
              <a:t>3</a:t>
            </a:fld>
            <a:endParaRPr lang="en-IN" sz="90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2BB735E0-5832-4242-AFE8-88367C06AB18}"/>
              </a:ext>
            </a:extLst>
          </p:cNvPr>
          <p:cNvSpPr/>
          <p:nvPr/>
        </p:nvSpPr>
        <p:spPr>
          <a:xfrm>
            <a:off x="-19050" y="260350"/>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Formation of an Aviation Ecosystem</a:t>
            </a:r>
          </a:p>
        </p:txBody>
      </p:sp>
      <p:cxnSp>
        <p:nvCxnSpPr>
          <p:cNvPr id="8" name="Straight Connector 7">
            <a:extLst>
              <a:ext uri="{FF2B5EF4-FFF2-40B4-BE49-F238E27FC236}">
                <a16:creationId xmlns:a16="http://schemas.microsoft.com/office/drawing/2014/main" id="{684E9FA7-8F9E-4450-B3FF-C48E8A960002}"/>
              </a:ext>
            </a:extLst>
          </p:cNvPr>
          <p:cNvCxnSpPr/>
          <p:nvPr/>
        </p:nvCxnSpPr>
        <p:spPr>
          <a:xfrm>
            <a:off x="381000" y="742950"/>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F7A86B4B-F4C0-4796-9529-B63FAB5C4BC4}"/>
              </a:ext>
            </a:extLst>
          </p:cNvPr>
          <p:cNvGrpSpPr/>
          <p:nvPr/>
        </p:nvGrpSpPr>
        <p:grpSpPr>
          <a:xfrm>
            <a:off x="1329709" y="971120"/>
            <a:ext cx="8675332" cy="5277286"/>
            <a:chOff x="2653121" y="1620145"/>
            <a:chExt cx="8675332" cy="4046084"/>
          </a:xfrm>
        </p:grpSpPr>
        <p:pic>
          <p:nvPicPr>
            <p:cNvPr id="13" name="Graphic 12" descr="Airplane">
              <a:extLst>
                <a:ext uri="{FF2B5EF4-FFF2-40B4-BE49-F238E27FC236}">
                  <a16:creationId xmlns:a16="http://schemas.microsoft.com/office/drawing/2014/main" id="{D9D8F3A7-4887-417D-8CAA-D0565334A6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642758">
              <a:off x="7409938" y="1620145"/>
              <a:ext cx="731646" cy="731646"/>
            </a:xfrm>
            <a:prstGeom prst="rect">
              <a:avLst/>
            </a:prstGeom>
          </p:spPr>
        </p:pic>
        <p:pic>
          <p:nvPicPr>
            <p:cNvPr id="14" name="Graphic 13" descr="Tools">
              <a:extLst>
                <a:ext uri="{FF2B5EF4-FFF2-40B4-BE49-F238E27FC236}">
                  <a16:creationId xmlns:a16="http://schemas.microsoft.com/office/drawing/2014/main" id="{0F5D762D-0A17-463F-9810-805604C07B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89583" y="2767185"/>
              <a:ext cx="563217" cy="563217"/>
            </a:xfrm>
            <a:prstGeom prst="rect">
              <a:avLst/>
            </a:prstGeom>
          </p:spPr>
        </p:pic>
        <p:pic>
          <p:nvPicPr>
            <p:cNvPr id="15" name="Graphic 14" descr="Box trolley">
              <a:extLst>
                <a:ext uri="{FF2B5EF4-FFF2-40B4-BE49-F238E27FC236}">
                  <a16:creationId xmlns:a16="http://schemas.microsoft.com/office/drawing/2014/main" id="{2D6FDC6F-797D-4C70-8EBD-955EAD86E3F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13130" y="2772954"/>
              <a:ext cx="563217" cy="563217"/>
            </a:xfrm>
            <a:prstGeom prst="rect">
              <a:avLst/>
            </a:prstGeom>
          </p:spPr>
        </p:pic>
        <p:pic>
          <p:nvPicPr>
            <p:cNvPr id="16" name="Graphic 15" descr="Classroom">
              <a:extLst>
                <a:ext uri="{FF2B5EF4-FFF2-40B4-BE49-F238E27FC236}">
                  <a16:creationId xmlns:a16="http://schemas.microsoft.com/office/drawing/2014/main" id="{C6C27BED-5D53-4842-9E78-6FB9DD69921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67212" y="2747341"/>
              <a:ext cx="563217" cy="563217"/>
            </a:xfrm>
            <a:prstGeom prst="rect">
              <a:avLst/>
            </a:prstGeom>
          </p:spPr>
        </p:pic>
        <p:pic>
          <p:nvPicPr>
            <p:cNvPr id="17" name="Graphic 16" descr="Schoolhouse">
              <a:extLst>
                <a:ext uri="{FF2B5EF4-FFF2-40B4-BE49-F238E27FC236}">
                  <a16:creationId xmlns:a16="http://schemas.microsoft.com/office/drawing/2014/main" id="{C3A973E9-5BAA-46B1-9B40-1FE2824951D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91226" y="3737327"/>
              <a:ext cx="738809" cy="738809"/>
            </a:xfrm>
            <a:prstGeom prst="rect">
              <a:avLst/>
            </a:prstGeom>
          </p:spPr>
        </p:pic>
        <p:pic>
          <p:nvPicPr>
            <p:cNvPr id="18" name="Graphic 17" descr="Crane">
              <a:extLst>
                <a:ext uri="{FF2B5EF4-FFF2-40B4-BE49-F238E27FC236}">
                  <a16:creationId xmlns:a16="http://schemas.microsoft.com/office/drawing/2014/main" id="{44BDAA1F-3507-4B06-B256-B0F22646352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83747" y="3737322"/>
              <a:ext cx="738809" cy="738809"/>
            </a:xfrm>
            <a:prstGeom prst="rect">
              <a:avLst/>
            </a:prstGeom>
          </p:spPr>
        </p:pic>
        <p:pic>
          <p:nvPicPr>
            <p:cNvPr id="19" name="Graphic 18" descr="Suitcase">
              <a:extLst>
                <a:ext uri="{FF2B5EF4-FFF2-40B4-BE49-F238E27FC236}">
                  <a16:creationId xmlns:a16="http://schemas.microsoft.com/office/drawing/2014/main" id="{BAED53B1-8177-4745-82D2-0C49ED0231E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412107" y="3725779"/>
              <a:ext cx="738809" cy="738809"/>
            </a:xfrm>
            <a:prstGeom prst="rect">
              <a:avLst/>
            </a:prstGeom>
          </p:spPr>
        </p:pic>
        <p:pic>
          <p:nvPicPr>
            <p:cNvPr id="20" name="Graphic 19" descr="Diploma roll">
              <a:extLst>
                <a:ext uri="{FF2B5EF4-FFF2-40B4-BE49-F238E27FC236}">
                  <a16:creationId xmlns:a16="http://schemas.microsoft.com/office/drawing/2014/main" id="{75D6F8A1-EC2A-4D93-AE3D-44FA8200CD84}"/>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370433" y="4887164"/>
              <a:ext cx="779061" cy="779061"/>
            </a:xfrm>
            <a:prstGeom prst="rect">
              <a:avLst/>
            </a:prstGeom>
          </p:spPr>
        </p:pic>
        <p:pic>
          <p:nvPicPr>
            <p:cNvPr id="21" name="Picture 8" descr="Plane Landing Icons - Free SVG &amp; PNG Plane Landing Images - Noun Project">
              <a:extLst>
                <a:ext uri="{FF2B5EF4-FFF2-40B4-BE49-F238E27FC236}">
                  <a16:creationId xmlns:a16="http://schemas.microsoft.com/office/drawing/2014/main" id="{875F25A5-43F7-4DD5-A792-99DFEF6B77B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58661" y="2804858"/>
              <a:ext cx="563217" cy="56321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File:Airport symbol.svg - Wikipedia">
              <a:extLst>
                <a:ext uri="{FF2B5EF4-FFF2-40B4-BE49-F238E27FC236}">
                  <a16:creationId xmlns:a16="http://schemas.microsoft.com/office/drawing/2014/main" id="{203102A7-16F3-4CE2-B5FF-24C47F4EC29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23820" y="1665704"/>
              <a:ext cx="753761" cy="60960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Travel Agent Icons - Free SVG &amp; PNG Travel Agent Images - Noun Project">
              <a:extLst>
                <a:ext uri="{FF2B5EF4-FFF2-40B4-BE49-F238E27FC236}">
                  <a16:creationId xmlns:a16="http://schemas.microsoft.com/office/drawing/2014/main" id="{ADDC00F7-3046-49B5-8816-E359C3542E0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370984" y="2772312"/>
              <a:ext cx="528948" cy="52894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Machinery Special Lineal icon">
              <a:extLst>
                <a:ext uri="{FF2B5EF4-FFF2-40B4-BE49-F238E27FC236}">
                  <a16:creationId xmlns:a16="http://schemas.microsoft.com/office/drawing/2014/main" id="{35B1A183-9459-4C42-B87D-9C5DB342E88C}"/>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53121" y="3776456"/>
              <a:ext cx="699679" cy="69967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8" descr="Export Icons &amp; Symbols">
              <a:extLst>
                <a:ext uri="{FF2B5EF4-FFF2-40B4-BE49-F238E27FC236}">
                  <a16:creationId xmlns:a16="http://schemas.microsoft.com/office/drawing/2014/main" id="{16D6E2DC-D424-455B-859E-8010DDB9195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146830" y="3853185"/>
              <a:ext cx="563217" cy="56321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0" descr="Trading Generic outline icon">
              <a:extLst>
                <a:ext uri="{FF2B5EF4-FFF2-40B4-BE49-F238E27FC236}">
                  <a16:creationId xmlns:a16="http://schemas.microsoft.com/office/drawing/2014/main" id="{E202F51E-73A4-4AF8-B851-2C14307E554C}"/>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002960" y="4714499"/>
              <a:ext cx="951730" cy="95173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2" descr="Economic growth icon">
              <a:extLst>
                <a:ext uri="{FF2B5EF4-FFF2-40B4-BE49-F238E27FC236}">
                  <a16:creationId xmlns:a16="http://schemas.microsoft.com/office/drawing/2014/main" id="{6ADB61D8-11CF-4CC7-8F67-AC57A8D06728}"/>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649376" y="4800826"/>
              <a:ext cx="779062" cy="77906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7BD33912-56F7-4FEE-82F7-BCAB4820C926}"/>
                </a:ext>
              </a:extLst>
            </p:cNvPr>
            <p:cNvSpPr txBox="1"/>
            <p:nvPr/>
          </p:nvSpPr>
          <p:spPr>
            <a:xfrm>
              <a:off x="4615752" y="1822700"/>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Airports</a:t>
              </a:r>
            </a:p>
          </p:txBody>
        </p:sp>
        <p:sp>
          <p:nvSpPr>
            <p:cNvPr id="29" name="TextBox 28">
              <a:extLst>
                <a:ext uri="{FF2B5EF4-FFF2-40B4-BE49-F238E27FC236}">
                  <a16:creationId xmlns:a16="http://schemas.microsoft.com/office/drawing/2014/main" id="{6F7CB797-F06A-4E57-B979-5F46A7F8972E}"/>
                </a:ext>
              </a:extLst>
            </p:cNvPr>
            <p:cNvSpPr txBox="1"/>
            <p:nvPr/>
          </p:nvSpPr>
          <p:spPr>
            <a:xfrm>
              <a:off x="8115870" y="1858860"/>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Airlines</a:t>
              </a:r>
            </a:p>
          </p:txBody>
        </p:sp>
        <p:sp>
          <p:nvSpPr>
            <p:cNvPr id="30" name="TextBox 29">
              <a:extLst>
                <a:ext uri="{FF2B5EF4-FFF2-40B4-BE49-F238E27FC236}">
                  <a16:creationId xmlns:a16="http://schemas.microsoft.com/office/drawing/2014/main" id="{AFA5CE9C-0E51-4764-B657-C7AB992B941A}"/>
                </a:ext>
              </a:extLst>
            </p:cNvPr>
            <p:cNvSpPr txBox="1"/>
            <p:nvPr/>
          </p:nvSpPr>
          <p:spPr>
            <a:xfrm>
              <a:off x="3530444" y="2896005"/>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MRO</a:t>
              </a:r>
            </a:p>
          </p:txBody>
        </p:sp>
        <p:sp>
          <p:nvSpPr>
            <p:cNvPr id="31" name="TextBox 30">
              <a:extLst>
                <a:ext uri="{FF2B5EF4-FFF2-40B4-BE49-F238E27FC236}">
                  <a16:creationId xmlns:a16="http://schemas.microsoft.com/office/drawing/2014/main" id="{B4C3D557-55DF-4C7A-B05F-EA7B0776C103}"/>
                </a:ext>
              </a:extLst>
            </p:cNvPr>
            <p:cNvSpPr txBox="1"/>
            <p:nvPr/>
          </p:nvSpPr>
          <p:spPr>
            <a:xfrm>
              <a:off x="5053609" y="2888085"/>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Logistics</a:t>
              </a:r>
            </a:p>
          </p:txBody>
        </p:sp>
        <p:sp>
          <p:nvSpPr>
            <p:cNvPr id="32" name="TextBox 31">
              <a:extLst>
                <a:ext uri="{FF2B5EF4-FFF2-40B4-BE49-F238E27FC236}">
                  <a16:creationId xmlns:a16="http://schemas.microsoft.com/office/drawing/2014/main" id="{5D5B0B6D-EC8A-4291-8407-4DEC86DD64E0}"/>
                </a:ext>
              </a:extLst>
            </p:cNvPr>
            <p:cNvSpPr txBox="1"/>
            <p:nvPr/>
          </p:nvSpPr>
          <p:spPr>
            <a:xfrm>
              <a:off x="6694715" y="2888085"/>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Training</a:t>
              </a:r>
            </a:p>
          </p:txBody>
        </p:sp>
        <p:sp>
          <p:nvSpPr>
            <p:cNvPr id="33" name="TextBox 32">
              <a:extLst>
                <a:ext uri="{FF2B5EF4-FFF2-40B4-BE49-F238E27FC236}">
                  <a16:creationId xmlns:a16="http://schemas.microsoft.com/office/drawing/2014/main" id="{9A099670-93DA-42DF-918E-42614BED9380}"/>
                </a:ext>
              </a:extLst>
            </p:cNvPr>
            <p:cNvSpPr txBox="1"/>
            <p:nvPr/>
          </p:nvSpPr>
          <p:spPr>
            <a:xfrm>
              <a:off x="8250419" y="2891387"/>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Lessors</a:t>
              </a:r>
            </a:p>
          </p:txBody>
        </p:sp>
        <p:sp>
          <p:nvSpPr>
            <p:cNvPr id="34" name="TextBox 33">
              <a:extLst>
                <a:ext uri="{FF2B5EF4-FFF2-40B4-BE49-F238E27FC236}">
                  <a16:creationId xmlns:a16="http://schemas.microsoft.com/office/drawing/2014/main" id="{73622F68-9435-4374-8DFB-ED58685DE8DB}"/>
                </a:ext>
              </a:extLst>
            </p:cNvPr>
            <p:cNvSpPr txBox="1"/>
            <p:nvPr/>
          </p:nvSpPr>
          <p:spPr>
            <a:xfrm>
              <a:off x="9862984" y="2786128"/>
              <a:ext cx="1286198" cy="523220"/>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Travel Agents</a:t>
              </a:r>
            </a:p>
          </p:txBody>
        </p:sp>
        <p:sp>
          <p:nvSpPr>
            <p:cNvPr id="35" name="TextBox 34">
              <a:extLst>
                <a:ext uri="{FF2B5EF4-FFF2-40B4-BE49-F238E27FC236}">
                  <a16:creationId xmlns:a16="http://schemas.microsoft.com/office/drawing/2014/main" id="{A6C281BB-BF3A-4C6D-B5BA-C82940F99141}"/>
                </a:ext>
              </a:extLst>
            </p:cNvPr>
            <p:cNvSpPr txBox="1"/>
            <p:nvPr/>
          </p:nvSpPr>
          <p:spPr>
            <a:xfrm>
              <a:off x="3422874" y="3841085"/>
              <a:ext cx="1286198" cy="523220"/>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High Value Mfg.</a:t>
              </a:r>
            </a:p>
          </p:txBody>
        </p:sp>
        <p:sp>
          <p:nvSpPr>
            <p:cNvPr id="36" name="TextBox 35">
              <a:extLst>
                <a:ext uri="{FF2B5EF4-FFF2-40B4-BE49-F238E27FC236}">
                  <a16:creationId xmlns:a16="http://schemas.microsoft.com/office/drawing/2014/main" id="{F2AB575C-D7E0-467E-84CC-9D2BC554FE12}"/>
                </a:ext>
              </a:extLst>
            </p:cNvPr>
            <p:cNvSpPr txBox="1"/>
            <p:nvPr/>
          </p:nvSpPr>
          <p:spPr>
            <a:xfrm>
              <a:off x="5140322" y="3942240"/>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Education</a:t>
              </a:r>
            </a:p>
          </p:txBody>
        </p:sp>
        <p:sp>
          <p:nvSpPr>
            <p:cNvPr id="37" name="TextBox 36">
              <a:extLst>
                <a:ext uri="{FF2B5EF4-FFF2-40B4-BE49-F238E27FC236}">
                  <a16:creationId xmlns:a16="http://schemas.microsoft.com/office/drawing/2014/main" id="{DCB9FEE1-AE1A-458B-99E1-F8E043AA20B9}"/>
                </a:ext>
              </a:extLst>
            </p:cNvPr>
            <p:cNvSpPr txBox="1"/>
            <p:nvPr/>
          </p:nvSpPr>
          <p:spPr>
            <a:xfrm>
              <a:off x="6694715" y="3942240"/>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Exports</a:t>
              </a:r>
            </a:p>
          </p:txBody>
        </p:sp>
        <p:sp>
          <p:nvSpPr>
            <p:cNvPr id="38" name="TextBox 37">
              <a:extLst>
                <a:ext uri="{FF2B5EF4-FFF2-40B4-BE49-F238E27FC236}">
                  <a16:creationId xmlns:a16="http://schemas.microsoft.com/office/drawing/2014/main" id="{A045E0B6-25D1-4D52-815C-67DBE3C95EB8}"/>
                </a:ext>
              </a:extLst>
            </p:cNvPr>
            <p:cNvSpPr txBox="1"/>
            <p:nvPr/>
          </p:nvSpPr>
          <p:spPr>
            <a:xfrm>
              <a:off x="8072215" y="3972405"/>
              <a:ext cx="1339892"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Construction</a:t>
              </a:r>
            </a:p>
          </p:txBody>
        </p:sp>
        <p:sp>
          <p:nvSpPr>
            <p:cNvPr id="39" name="TextBox 38">
              <a:extLst>
                <a:ext uri="{FF2B5EF4-FFF2-40B4-BE49-F238E27FC236}">
                  <a16:creationId xmlns:a16="http://schemas.microsoft.com/office/drawing/2014/main" id="{3546EACE-D9E6-44BF-BB1C-CFBFF2113B94}"/>
                </a:ext>
              </a:extLst>
            </p:cNvPr>
            <p:cNvSpPr txBox="1"/>
            <p:nvPr/>
          </p:nvSpPr>
          <p:spPr>
            <a:xfrm>
              <a:off x="10042255" y="3942240"/>
              <a:ext cx="128619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Tourism</a:t>
              </a:r>
            </a:p>
          </p:txBody>
        </p:sp>
        <p:sp>
          <p:nvSpPr>
            <p:cNvPr id="40" name="TextBox 39">
              <a:extLst>
                <a:ext uri="{FF2B5EF4-FFF2-40B4-BE49-F238E27FC236}">
                  <a16:creationId xmlns:a16="http://schemas.microsoft.com/office/drawing/2014/main" id="{693299DF-B81A-456D-8DF8-8DC381F9FBE0}"/>
                </a:ext>
              </a:extLst>
            </p:cNvPr>
            <p:cNvSpPr txBox="1"/>
            <p:nvPr/>
          </p:nvSpPr>
          <p:spPr>
            <a:xfrm>
              <a:off x="4064617" y="4774859"/>
              <a:ext cx="1286198" cy="738664"/>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Increase Trade Intensity</a:t>
              </a:r>
            </a:p>
          </p:txBody>
        </p:sp>
        <p:sp>
          <p:nvSpPr>
            <p:cNvPr id="41" name="TextBox 40">
              <a:extLst>
                <a:ext uri="{FF2B5EF4-FFF2-40B4-BE49-F238E27FC236}">
                  <a16:creationId xmlns:a16="http://schemas.microsoft.com/office/drawing/2014/main" id="{C5AE31E7-1AD5-4D7A-A3F5-4DBB8B3F07A7}"/>
                </a:ext>
              </a:extLst>
            </p:cNvPr>
            <p:cNvSpPr txBox="1"/>
            <p:nvPr/>
          </p:nvSpPr>
          <p:spPr>
            <a:xfrm>
              <a:off x="6659217" y="4887164"/>
              <a:ext cx="1286198" cy="523220"/>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Boost to Economy</a:t>
              </a:r>
            </a:p>
          </p:txBody>
        </p:sp>
        <p:sp>
          <p:nvSpPr>
            <p:cNvPr id="42" name="TextBox 41">
              <a:extLst>
                <a:ext uri="{FF2B5EF4-FFF2-40B4-BE49-F238E27FC236}">
                  <a16:creationId xmlns:a16="http://schemas.microsoft.com/office/drawing/2014/main" id="{6CAEC9A3-1B0F-449A-B7AB-581B9265E63F}"/>
                </a:ext>
              </a:extLst>
            </p:cNvPr>
            <p:cNvSpPr txBox="1"/>
            <p:nvPr/>
          </p:nvSpPr>
          <p:spPr>
            <a:xfrm>
              <a:off x="9283090" y="4842013"/>
              <a:ext cx="1468330" cy="738664"/>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International Goodwill &amp; Branding</a:t>
              </a:r>
            </a:p>
          </p:txBody>
        </p:sp>
      </p:grpSp>
      <p:sp>
        <p:nvSpPr>
          <p:cNvPr id="43" name="Arrow: Curved Left 42">
            <a:extLst>
              <a:ext uri="{FF2B5EF4-FFF2-40B4-BE49-F238E27FC236}">
                <a16:creationId xmlns:a16="http://schemas.microsoft.com/office/drawing/2014/main" id="{E3D1175D-0EA0-469B-91B9-D7ACF0852CCD}"/>
              </a:ext>
            </a:extLst>
          </p:cNvPr>
          <p:cNvSpPr/>
          <p:nvPr/>
        </p:nvSpPr>
        <p:spPr>
          <a:xfrm>
            <a:off x="9534525" y="1225324"/>
            <a:ext cx="1009650" cy="1800983"/>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a:solidFill>
                <a:schemeClr val="tx1"/>
              </a:solidFill>
            </a:endParaRPr>
          </a:p>
        </p:txBody>
      </p:sp>
      <p:sp>
        <p:nvSpPr>
          <p:cNvPr id="44" name="Arrow: Curved Right 43">
            <a:extLst>
              <a:ext uri="{FF2B5EF4-FFF2-40B4-BE49-F238E27FC236}">
                <a16:creationId xmlns:a16="http://schemas.microsoft.com/office/drawing/2014/main" id="{E8394FAB-A0C4-4A3F-9691-83A8C8BB7014}"/>
              </a:ext>
            </a:extLst>
          </p:cNvPr>
          <p:cNvSpPr/>
          <p:nvPr/>
        </p:nvSpPr>
        <p:spPr>
          <a:xfrm>
            <a:off x="301477" y="2883636"/>
            <a:ext cx="995927" cy="1680892"/>
          </a:xfrm>
          <a:prstGeom prst="curvedRightArrow">
            <a:avLst>
              <a:gd name="adj1" fmla="val 21113"/>
              <a:gd name="adj2" fmla="val 50000"/>
              <a:gd name="adj3" fmla="val 25000"/>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IN">
              <a:solidFill>
                <a:schemeClr val="tx1"/>
              </a:solidFill>
            </a:endParaRPr>
          </a:p>
        </p:txBody>
      </p:sp>
      <p:sp>
        <p:nvSpPr>
          <p:cNvPr id="45" name="Arrow: Curved Left 44">
            <a:extLst>
              <a:ext uri="{FF2B5EF4-FFF2-40B4-BE49-F238E27FC236}">
                <a16:creationId xmlns:a16="http://schemas.microsoft.com/office/drawing/2014/main" id="{9ECA3211-2CD2-4ED9-A1B7-AB318512D7C4}"/>
              </a:ext>
            </a:extLst>
          </p:cNvPr>
          <p:cNvSpPr/>
          <p:nvPr/>
        </p:nvSpPr>
        <p:spPr>
          <a:xfrm>
            <a:off x="9613391" y="4126984"/>
            <a:ext cx="1286198" cy="1571620"/>
          </a:xfrm>
          <a:prstGeom prst="curvedLef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IN">
              <a:solidFill>
                <a:schemeClr val="tx1"/>
              </a:solidFill>
            </a:endParaRPr>
          </a:p>
        </p:txBody>
      </p:sp>
      <p:sp>
        <p:nvSpPr>
          <p:cNvPr id="46" name="TextBox 45">
            <a:extLst>
              <a:ext uri="{FF2B5EF4-FFF2-40B4-BE49-F238E27FC236}">
                <a16:creationId xmlns:a16="http://schemas.microsoft.com/office/drawing/2014/main" id="{65744830-E95A-411B-AA26-0220597D5B81}"/>
              </a:ext>
            </a:extLst>
          </p:cNvPr>
          <p:cNvSpPr txBox="1"/>
          <p:nvPr/>
        </p:nvSpPr>
        <p:spPr>
          <a:xfrm>
            <a:off x="8993351" y="884641"/>
            <a:ext cx="1212191" cy="369332"/>
          </a:xfrm>
          <a:prstGeom prst="rect">
            <a:avLst/>
          </a:prstGeom>
          <a:noFill/>
        </p:spPr>
        <p:txBody>
          <a:bodyPr wrap="none" rtlCol="0">
            <a:spAutoFit/>
          </a:bodyPr>
          <a:lstStyle/>
          <a:p>
            <a:r>
              <a:rPr lang="en-US" b="1" dirty="0">
                <a:solidFill>
                  <a:schemeClr val="accent2">
                    <a:lumMod val="75000"/>
                  </a:schemeClr>
                </a:solidFill>
              </a:rPr>
              <a:t>Primary</a:t>
            </a:r>
            <a:endParaRPr lang="en-IN" b="1" dirty="0">
              <a:solidFill>
                <a:schemeClr val="accent2">
                  <a:lumMod val="75000"/>
                </a:schemeClr>
              </a:solidFill>
            </a:endParaRPr>
          </a:p>
        </p:txBody>
      </p:sp>
      <p:sp>
        <p:nvSpPr>
          <p:cNvPr id="47" name="TextBox 46">
            <a:extLst>
              <a:ext uri="{FF2B5EF4-FFF2-40B4-BE49-F238E27FC236}">
                <a16:creationId xmlns:a16="http://schemas.microsoft.com/office/drawing/2014/main" id="{C44A0AC1-A337-4A57-AB76-024E970691C4}"/>
              </a:ext>
            </a:extLst>
          </p:cNvPr>
          <p:cNvSpPr txBox="1"/>
          <p:nvPr/>
        </p:nvSpPr>
        <p:spPr>
          <a:xfrm>
            <a:off x="30579" y="2544385"/>
            <a:ext cx="1544012" cy="369332"/>
          </a:xfrm>
          <a:prstGeom prst="rect">
            <a:avLst/>
          </a:prstGeom>
          <a:noFill/>
        </p:spPr>
        <p:txBody>
          <a:bodyPr wrap="none" rtlCol="0">
            <a:spAutoFit/>
          </a:bodyPr>
          <a:lstStyle/>
          <a:p>
            <a:r>
              <a:rPr lang="en-US" b="1" dirty="0">
                <a:solidFill>
                  <a:srgbClr val="00B050"/>
                </a:solidFill>
              </a:rPr>
              <a:t>Secondary</a:t>
            </a:r>
            <a:endParaRPr lang="en-IN" b="1" dirty="0">
              <a:solidFill>
                <a:srgbClr val="00B050"/>
              </a:solidFill>
            </a:endParaRPr>
          </a:p>
        </p:txBody>
      </p:sp>
      <p:sp>
        <p:nvSpPr>
          <p:cNvPr id="48" name="TextBox 47">
            <a:extLst>
              <a:ext uri="{FF2B5EF4-FFF2-40B4-BE49-F238E27FC236}">
                <a16:creationId xmlns:a16="http://schemas.microsoft.com/office/drawing/2014/main" id="{D775C278-5353-407D-97B5-85EDA4C8C554}"/>
              </a:ext>
            </a:extLst>
          </p:cNvPr>
          <p:cNvSpPr txBox="1"/>
          <p:nvPr/>
        </p:nvSpPr>
        <p:spPr>
          <a:xfrm>
            <a:off x="9893216" y="3841092"/>
            <a:ext cx="1215397" cy="369332"/>
          </a:xfrm>
          <a:prstGeom prst="rect">
            <a:avLst/>
          </a:prstGeom>
          <a:noFill/>
        </p:spPr>
        <p:txBody>
          <a:bodyPr wrap="none" rtlCol="0">
            <a:spAutoFit/>
          </a:bodyPr>
          <a:lstStyle/>
          <a:p>
            <a:r>
              <a:rPr lang="en-US" b="1" dirty="0">
                <a:solidFill>
                  <a:srgbClr val="FFC000"/>
                </a:solidFill>
              </a:rPr>
              <a:t>Tertiary</a:t>
            </a:r>
            <a:endParaRPr lang="en-IN" b="1" dirty="0">
              <a:solidFill>
                <a:srgbClr val="FFC000"/>
              </a:solidFill>
            </a:endParaRPr>
          </a:p>
        </p:txBody>
      </p:sp>
      <p:sp>
        <p:nvSpPr>
          <p:cNvPr id="49" name="Rectangle 48">
            <a:extLst>
              <a:ext uri="{FF2B5EF4-FFF2-40B4-BE49-F238E27FC236}">
                <a16:creationId xmlns:a16="http://schemas.microsoft.com/office/drawing/2014/main" id="{AC4D9CE9-6003-4875-BCB7-A6BF2C8C4192}"/>
              </a:ext>
            </a:extLst>
          </p:cNvPr>
          <p:cNvSpPr/>
          <p:nvPr/>
        </p:nvSpPr>
        <p:spPr>
          <a:xfrm>
            <a:off x="1162050" y="6202683"/>
            <a:ext cx="8067675" cy="4571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IN"/>
          </a:p>
        </p:txBody>
      </p:sp>
      <p:sp>
        <p:nvSpPr>
          <p:cNvPr id="50" name="Arrow: Up 49">
            <a:extLst>
              <a:ext uri="{FF2B5EF4-FFF2-40B4-BE49-F238E27FC236}">
                <a16:creationId xmlns:a16="http://schemas.microsoft.com/office/drawing/2014/main" id="{315EBD53-29E4-4F86-B53A-B3FEE27C11F1}"/>
              </a:ext>
            </a:extLst>
          </p:cNvPr>
          <p:cNvSpPr/>
          <p:nvPr/>
        </p:nvSpPr>
        <p:spPr>
          <a:xfrm>
            <a:off x="1114425" y="5698604"/>
            <a:ext cx="218937" cy="504074"/>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1" name="Arrow: Up 50">
            <a:extLst>
              <a:ext uri="{FF2B5EF4-FFF2-40B4-BE49-F238E27FC236}">
                <a16:creationId xmlns:a16="http://schemas.microsoft.com/office/drawing/2014/main" id="{9136A1DA-B619-4BAA-8AD2-7EF9BD74123B}"/>
              </a:ext>
            </a:extLst>
          </p:cNvPr>
          <p:cNvSpPr/>
          <p:nvPr/>
        </p:nvSpPr>
        <p:spPr>
          <a:xfrm>
            <a:off x="9067938" y="5698606"/>
            <a:ext cx="218937" cy="504074"/>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678662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8F92980-22DE-472F-A160-7236781D057F}"/>
              </a:ext>
            </a:extLst>
          </p:cNvPr>
          <p:cNvSpPr>
            <a:spLocks noGrp="1"/>
          </p:cNvSpPr>
          <p:nvPr>
            <p:ph type="dt" sz="half" idx="10"/>
          </p:nvPr>
        </p:nvSpPr>
        <p:spPr>
          <a:xfrm>
            <a:off x="838200" y="6432550"/>
            <a:ext cx="2743200" cy="365125"/>
          </a:xfrm>
        </p:spPr>
        <p:txBody>
          <a:bodyPr/>
          <a:lstStyle/>
          <a:p>
            <a:fld id="{867D0533-C055-44E6-AC32-234EE8BB061F}" type="datetime1">
              <a:rPr lang="en-IN" sz="900" smtClean="0">
                <a:latin typeface="Verdana" panose="020B0604030504040204" pitchFamily="34" charset="0"/>
                <a:ea typeface="Verdana" panose="020B0604030504040204" pitchFamily="34" charset="0"/>
              </a:rPr>
              <a:t>21-06-2024</a:t>
            </a:fld>
            <a:endParaRPr lang="en-IN" sz="900" dirty="0">
              <a:latin typeface="Verdana" panose="020B0604030504040204" pitchFamily="34" charset="0"/>
              <a:ea typeface="Verdana" panose="020B0604030504040204" pitchFamily="34" charset="0"/>
            </a:endParaRPr>
          </a:p>
        </p:txBody>
      </p:sp>
      <p:sp>
        <p:nvSpPr>
          <p:cNvPr id="5" name="Footer Placeholder 4">
            <a:extLst>
              <a:ext uri="{FF2B5EF4-FFF2-40B4-BE49-F238E27FC236}">
                <a16:creationId xmlns:a16="http://schemas.microsoft.com/office/drawing/2014/main" id="{55964E64-F31F-4724-B306-765343D1D140}"/>
              </a:ext>
            </a:extLst>
          </p:cNvPr>
          <p:cNvSpPr>
            <a:spLocks noGrp="1"/>
          </p:cNvSpPr>
          <p:nvPr>
            <p:ph type="ftr" sz="quarter" idx="11"/>
          </p:nvPr>
        </p:nvSpPr>
        <p:spPr>
          <a:xfrm>
            <a:off x="3834679" y="6446480"/>
            <a:ext cx="4114800" cy="365125"/>
          </a:xfrm>
        </p:spPr>
        <p:txBody>
          <a:bodyPr/>
          <a:lstStyle/>
          <a:p>
            <a:r>
              <a:rPr lang="en-IN" sz="900">
                <a:latin typeface="Verdana" panose="020B0604030504040204" pitchFamily="34" charset="0"/>
                <a:ea typeface="Verdana" panose="020B0604030504040204" pitchFamily="34" charset="0"/>
              </a:rPr>
              <a:t>PRIVATE &amp; CONFIDENTIAL</a:t>
            </a:r>
          </a:p>
        </p:txBody>
      </p:sp>
      <p:sp>
        <p:nvSpPr>
          <p:cNvPr id="6" name="Slide Number Placeholder 5">
            <a:extLst>
              <a:ext uri="{FF2B5EF4-FFF2-40B4-BE49-F238E27FC236}">
                <a16:creationId xmlns:a16="http://schemas.microsoft.com/office/drawing/2014/main" id="{F3DDC7F9-8A3D-407D-8608-2E19ED5E1746}"/>
              </a:ext>
            </a:extLst>
          </p:cNvPr>
          <p:cNvSpPr>
            <a:spLocks noGrp="1"/>
          </p:cNvSpPr>
          <p:nvPr>
            <p:ph type="sldNum" sz="quarter" idx="12"/>
          </p:nvPr>
        </p:nvSpPr>
        <p:spPr>
          <a:xfrm>
            <a:off x="8610600" y="6432550"/>
            <a:ext cx="2743200" cy="365125"/>
          </a:xfrm>
        </p:spPr>
        <p:txBody>
          <a:bodyPr/>
          <a:lstStyle/>
          <a:p>
            <a:fld id="{9353B6D5-3F76-48C6-ABCE-64609485FC47}" type="slidenum">
              <a:rPr lang="en-IN" sz="900" smtClean="0">
                <a:latin typeface="Verdana" panose="020B0604030504040204" pitchFamily="34" charset="0"/>
                <a:ea typeface="Verdana" panose="020B0604030504040204" pitchFamily="34" charset="0"/>
              </a:rPr>
              <a:t>4</a:t>
            </a:fld>
            <a:endParaRPr lang="en-IN" sz="900">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151B9531-5F2F-4EC5-8A3C-B409B15CAB00}"/>
              </a:ext>
            </a:extLst>
          </p:cNvPr>
          <p:cNvSpPr txBox="1"/>
          <p:nvPr/>
        </p:nvSpPr>
        <p:spPr>
          <a:xfrm>
            <a:off x="319954" y="935176"/>
            <a:ext cx="11245516" cy="5693866"/>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Emergency and Humanitarian Aid</a:t>
            </a:r>
          </a:p>
          <a:p>
            <a:pPr marL="457200" marR="0" lvl="0" indent="-45720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Air transport is often the fastest way to deliver aid and medical supplies to areas affected by natural disasters, conflicts, or health crises.</a:t>
            </a:r>
          </a:p>
          <a:p>
            <a:pPr marR="0" lvl="0" algn="just" defTabSz="4572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endParaRPr>
          </a:p>
          <a:p>
            <a:pPr marL="0" marR="0" lvl="1" algn="just" defTabSz="457200" rtl="0" eaLnBrk="1" fontAlgn="auto" latinLnBrk="0" hangingPunct="1">
              <a:lnSpc>
                <a:spcPct val="100000"/>
              </a:lnSpc>
              <a:spcBef>
                <a:spcPts val="0"/>
              </a:spcBef>
              <a:spcAft>
                <a:spcPts val="0"/>
              </a:spcAft>
              <a:buClrTx/>
              <a:buSzTx/>
              <a:tabLst/>
              <a:defRPr/>
            </a:pPr>
            <a:r>
              <a:rPr kumimoji="0" lang="en-GB" sz="1400" b="1"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Innovation and Technological Advancements</a:t>
            </a:r>
          </a:p>
          <a:p>
            <a:pPr marL="0" marR="0" lvl="1" algn="just" defTabSz="457200" rtl="0" eaLnBrk="1" fontAlgn="auto" latinLnBrk="0" hangingPunct="1">
              <a:lnSpc>
                <a:spcPct val="100000"/>
              </a:lnSpc>
              <a:spcBef>
                <a:spcPts val="0"/>
              </a:spcBef>
              <a:spcAft>
                <a:spcPts val="0"/>
              </a:spcAft>
              <a:buClrTx/>
              <a:buSzTx/>
              <a:tabLst/>
              <a:defRPr/>
            </a:pPr>
            <a:endParaRPr lang="en-GB" sz="1400" b="1" dirty="0">
              <a:solidFill>
                <a:srgbClr val="002060"/>
              </a:solidFill>
              <a:latin typeface="Verdana" panose="020B0604030504040204" pitchFamily="34" charset="0"/>
              <a:ea typeface="Verdana" panose="020B0604030504040204" pitchFamily="34" charset="0"/>
            </a:endParaRPr>
          </a:p>
          <a:p>
            <a:pPr marL="285750" marR="0" lvl="1"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solidFill>
                  <a:srgbClr val="002060"/>
                </a:solidFill>
                <a:latin typeface="Verdana" panose="020B0604030504040204" pitchFamily="34" charset="0"/>
                <a:ea typeface="Verdana" panose="020B0604030504040204" pitchFamily="34" charset="0"/>
              </a:rPr>
              <a:t>The industry has been a catalyst for technological innovations, many of which have broader applications beyond aviation. </a:t>
            </a:r>
          </a:p>
          <a:p>
            <a:pPr lvl="2" indent="-457200" algn="just">
              <a:buFont typeface="Arial" panose="020B0604020202020204" pitchFamily="34" charset="0"/>
              <a:buChar char="•"/>
              <a:defRPr/>
            </a:pPr>
            <a:r>
              <a:rPr lang="en-GB" sz="1400" dirty="0">
                <a:solidFill>
                  <a:srgbClr val="002060"/>
                </a:solidFill>
                <a:latin typeface="Verdana" panose="020B0604030504040204" pitchFamily="34" charset="0"/>
                <a:ea typeface="Verdana" panose="020B0604030504040204" pitchFamily="34" charset="0"/>
              </a:rPr>
              <a:t>GPS and Navigation Technology.</a:t>
            </a:r>
          </a:p>
          <a:p>
            <a:pPr lvl="2" indent="-457200" algn="just">
              <a:buFont typeface="Arial" panose="020B0604020202020204" pitchFamily="34" charset="0"/>
              <a:buChar char="•"/>
              <a:defRPr/>
            </a:pPr>
            <a:r>
              <a:rPr lang="en-GB" sz="1400" dirty="0">
                <a:solidFill>
                  <a:srgbClr val="002060"/>
                </a:solidFill>
                <a:latin typeface="Verdana" panose="020B0604030504040204" pitchFamily="34" charset="0"/>
                <a:ea typeface="Verdana" panose="020B0604030504040204" pitchFamily="34" charset="0"/>
              </a:rPr>
              <a:t>Material Science.</a:t>
            </a:r>
          </a:p>
          <a:p>
            <a:pPr lvl="2" indent="-457200" algn="just">
              <a:buFont typeface="Arial" panose="020B0604020202020204" pitchFamily="34" charset="0"/>
              <a:buChar char="•"/>
              <a:defRPr/>
            </a:pPr>
            <a:r>
              <a:rPr lang="en-GB" sz="1400" dirty="0">
                <a:solidFill>
                  <a:srgbClr val="002060"/>
                </a:solidFill>
                <a:latin typeface="Verdana" panose="020B0604030504040204" pitchFamily="34" charset="0"/>
                <a:ea typeface="Verdana" panose="020B0604030504040204" pitchFamily="34" charset="0"/>
              </a:rPr>
              <a:t>Satellite Technology.</a:t>
            </a:r>
          </a:p>
          <a:p>
            <a:pPr lvl="2" indent="-457200" algn="just">
              <a:buFont typeface="Arial" panose="020B0604020202020204" pitchFamily="34" charset="0"/>
              <a:buChar char="•"/>
              <a:defRPr/>
            </a:pPr>
            <a:r>
              <a:rPr lang="en-GB" sz="1400" dirty="0">
                <a:solidFill>
                  <a:srgbClr val="002060"/>
                </a:solidFill>
                <a:latin typeface="Verdana" panose="020B0604030504040204" pitchFamily="34" charset="0"/>
                <a:ea typeface="Verdana" panose="020B0604030504040204" pitchFamily="34" charset="0"/>
              </a:rPr>
              <a:t>Safety Technologies</a:t>
            </a:r>
          </a:p>
          <a:p>
            <a:pPr lvl="2" indent="-457200" algn="just">
              <a:buFont typeface="Arial" panose="020B0604020202020204" pitchFamily="34" charset="0"/>
              <a:buChar char="•"/>
              <a:defRPr/>
            </a:pPr>
            <a:endParaRPr lang="en-GB" sz="1400" dirty="0">
              <a:solidFill>
                <a:srgbClr val="002060"/>
              </a:solidFill>
              <a:latin typeface="Verdana" panose="020B0604030504040204" pitchFamily="34" charset="0"/>
              <a:ea typeface="Verdana" panose="020B060403050404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Access to Remote Areas</a:t>
            </a:r>
          </a:p>
          <a:p>
            <a:pPr marR="0" lvl="0" algn="just" defTabSz="4572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Aviation provides access to remote and isolated regions, which is vital for their development and integration into the global economy.</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solidFill>
                  <a:srgbClr val="002060"/>
                </a:solidFill>
                <a:latin typeface="Verdana" panose="020B0604030504040204" pitchFamily="34" charset="0"/>
                <a:ea typeface="Verdana" panose="020B0604030504040204" pitchFamily="34" charset="0"/>
              </a:rPr>
              <a:t>A study by the International Air Transport Association (IATA) found that the average multiplier effect for an aviation route is 2.4. This means that for every $1 spent on air travel, an additional $2.4 is generated in economic activity.</a:t>
            </a:r>
          </a:p>
          <a:p>
            <a:pPr marL="457200" marR="0" lvl="0" indent="-45720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solidFill>
                <a:srgbClr val="002060"/>
              </a:solidFill>
              <a:latin typeface="Verdana" panose="020B0604030504040204" pitchFamily="34" charset="0"/>
              <a:ea typeface="Verdana" panose="020B060403050404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Cultural and Educational Tourism</a:t>
            </a:r>
          </a:p>
          <a:p>
            <a:pPr marR="0" lvl="0" algn="just" defTabSz="4572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By making travel more accessible, aviation has significantly contributed to cultural and educational tourism.</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This not only boosts local economies but also fosters a greater appreciation of cultural heritage and natural wonders around the world.</a:t>
            </a:r>
            <a:endParaRPr lang="en-GB" sz="1400" dirty="0">
              <a:solidFill>
                <a:srgbClr val="002060"/>
              </a:solidFill>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5463BD33-9E72-4F0E-B360-22CA233D3169}"/>
              </a:ext>
            </a:extLst>
          </p:cNvPr>
          <p:cNvSpPr/>
          <p:nvPr/>
        </p:nvSpPr>
        <p:spPr>
          <a:xfrm>
            <a:off x="381000" y="136525"/>
            <a:ext cx="11372850" cy="707886"/>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Aviation allows people from different cultures and backgrounds to interact, learn from each other, and build mutual understanding.</a:t>
            </a:r>
          </a:p>
        </p:txBody>
      </p:sp>
      <p:cxnSp>
        <p:nvCxnSpPr>
          <p:cNvPr id="10" name="Straight Connector 9">
            <a:extLst>
              <a:ext uri="{FF2B5EF4-FFF2-40B4-BE49-F238E27FC236}">
                <a16:creationId xmlns:a16="http://schemas.microsoft.com/office/drawing/2014/main" id="{A6E3529F-3672-44EA-BECF-6611B797949A}"/>
              </a:ext>
            </a:extLst>
          </p:cNvPr>
          <p:cNvCxnSpPr/>
          <p:nvPr/>
        </p:nvCxnSpPr>
        <p:spPr>
          <a:xfrm>
            <a:off x="352425" y="895350"/>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61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626067EB-AFB3-4907-A204-31FB8903E1A2}"/>
              </a:ext>
            </a:extLst>
          </p:cNvPr>
          <p:cNvSpPr>
            <a:spLocks noGrp="1"/>
          </p:cNvSpPr>
          <p:nvPr>
            <p:ph type="dt" sz="half" idx="10"/>
          </p:nvPr>
        </p:nvSpPr>
        <p:spPr>
          <a:xfrm>
            <a:off x="685800" y="6432550"/>
            <a:ext cx="2743200" cy="365125"/>
          </a:xfrm>
        </p:spPr>
        <p:txBody>
          <a:bodyPr/>
          <a:lstStyle/>
          <a:p>
            <a:fld id="{F5612132-3635-475D-B141-1367ED1BD7EF}" type="datetime1">
              <a:rPr lang="en-IN" sz="900" smtClean="0">
                <a:latin typeface="Verdana" panose="020B0604030504040204" pitchFamily="34" charset="0"/>
                <a:ea typeface="Verdana" panose="020B0604030504040204" pitchFamily="34" charset="0"/>
              </a:rPr>
              <a:t>21-06-2024</a:t>
            </a:fld>
            <a:endParaRPr lang="en-IN" sz="900" dirty="0">
              <a:latin typeface="Verdana" panose="020B0604030504040204" pitchFamily="34" charset="0"/>
              <a:ea typeface="Verdana" panose="020B0604030504040204" pitchFamily="34" charset="0"/>
            </a:endParaRPr>
          </a:p>
        </p:txBody>
      </p:sp>
      <p:sp>
        <p:nvSpPr>
          <p:cNvPr id="9" name="Footer Placeholder 4">
            <a:extLst>
              <a:ext uri="{FF2B5EF4-FFF2-40B4-BE49-F238E27FC236}">
                <a16:creationId xmlns:a16="http://schemas.microsoft.com/office/drawing/2014/main" id="{41C37166-B738-4384-9A53-E1CACCCA3F86}"/>
              </a:ext>
            </a:extLst>
          </p:cNvPr>
          <p:cNvSpPr>
            <a:spLocks noGrp="1"/>
          </p:cNvSpPr>
          <p:nvPr>
            <p:ph type="ftr" sz="quarter" idx="11"/>
          </p:nvPr>
        </p:nvSpPr>
        <p:spPr>
          <a:xfrm>
            <a:off x="3886200" y="6432550"/>
            <a:ext cx="4114800" cy="365125"/>
          </a:xfrm>
        </p:spPr>
        <p:txBody>
          <a:bodyPr/>
          <a:lstStyle/>
          <a:p>
            <a:r>
              <a:rPr lang="en-IN" sz="900">
                <a:latin typeface="Verdana" panose="020B0604030504040204" pitchFamily="34" charset="0"/>
                <a:ea typeface="Verdana" panose="020B0604030504040204" pitchFamily="34" charset="0"/>
              </a:rPr>
              <a:t>PRIVATE &amp; CONFIDENTIAL</a:t>
            </a:r>
          </a:p>
        </p:txBody>
      </p:sp>
      <p:sp>
        <p:nvSpPr>
          <p:cNvPr id="10" name="Slide Number Placeholder 5">
            <a:extLst>
              <a:ext uri="{FF2B5EF4-FFF2-40B4-BE49-F238E27FC236}">
                <a16:creationId xmlns:a16="http://schemas.microsoft.com/office/drawing/2014/main" id="{77976F5F-E785-4A71-8028-63CD44D1CE5A}"/>
              </a:ext>
            </a:extLst>
          </p:cNvPr>
          <p:cNvSpPr>
            <a:spLocks noGrp="1"/>
          </p:cNvSpPr>
          <p:nvPr>
            <p:ph type="sldNum" sz="quarter" idx="12"/>
          </p:nvPr>
        </p:nvSpPr>
        <p:spPr>
          <a:xfrm>
            <a:off x="8458200" y="6432550"/>
            <a:ext cx="2743200" cy="365125"/>
          </a:xfrm>
        </p:spPr>
        <p:txBody>
          <a:bodyPr/>
          <a:lstStyle/>
          <a:p>
            <a:fld id="{9353B6D5-3F76-48C6-ABCE-64609485FC47}" type="slidenum">
              <a:rPr lang="en-IN" sz="900" smtClean="0">
                <a:latin typeface="Verdana" panose="020B0604030504040204" pitchFamily="34" charset="0"/>
                <a:ea typeface="Verdana" panose="020B0604030504040204" pitchFamily="34" charset="0"/>
              </a:rPr>
              <a:t>5</a:t>
            </a:fld>
            <a:endParaRPr lang="en-IN" sz="900">
              <a:latin typeface="Verdana" panose="020B0604030504040204" pitchFamily="34" charset="0"/>
              <a:ea typeface="Verdana" panose="020B0604030504040204" pitchFamily="34" charset="0"/>
            </a:endParaRPr>
          </a:p>
        </p:txBody>
      </p:sp>
      <p:graphicFrame>
        <p:nvGraphicFramePr>
          <p:cNvPr id="2" name="Table 1">
            <a:extLst>
              <a:ext uri="{FF2B5EF4-FFF2-40B4-BE49-F238E27FC236}">
                <a16:creationId xmlns:a16="http://schemas.microsoft.com/office/drawing/2014/main" id="{1446C14F-9F76-440F-913C-AF0D0CAAF051}"/>
              </a:ext>
            </a:extLst>
          </p:cNvPr>
          <p:cNvGraphicFramePr>
            <a:graphicFrameLocks noGrp="1"/>
          </p:cNvGraphicFramePr>
          <p:nvPr>
            <p:extLst>
              <p:ext uri="{D42A27DB-BD31-4B8C-83A1-F6EECF244321}">
                <p14:modId xmlns:p14="http://schemas.microsoft.com/office/powerpoint/2010/main" val="2579758065"/>
              </p:ext>
            </p:extLst>
          </p:nvPr>
        </p:nvGraphicFramePr>
        <p:xfrm>
          <a:off x="1103312" y="1026319"/>
          <a:ext cx="9985375" cy="4565280"/>
        </p:xfrm>
        <a:graphic>
          <a:graphicData uri="http://schemas.openxmlformats.org/drawingml/2006/table">
            <a:tbl>
              <a:tblPr/>
              <a:tblGrid>
                <a:gridCol w="1545562">
                  <a:extLst>
                    <a:ext uri="{9D8B030D-6E8A-4147-A177-3AD203B41FA5}">
                      <a16:colId xmlns:a16="http://schemas.microsoft.com/office/drawing/2014/main" val="4248350224"/>
                    </a:ext>
                  </a:extLst>
                </a:gridCol>
                <a:gridCol w="989855">
                  <a:extLst>
                    <a:ext uri="{9D8B030D-6E8A-4147-A177-3AD203B41FA5}">
                      <a16:colId xmlns:a16="http://schemas.microsoft.com/office/drawing/2014/main" val="4117437139"/>
                    </a:ext>
                  </a:extLst>
                </a:gridCol>
                <a:gridCol w="1528197">
                  <a:extLst>
                    <a:ext uri="{9D8B030D-6E8A-4147-A177-3AD203B41FA5}">
                      <a16:colId xmlns:a16="http://schemas.microsoft.com/office/drawing/2014/main" val="3575589180"/>
                    </a:ext>
                  </a:extLst>
                </a:gridCol>
                <a:gridCol w="1545562">
                  <a:extLst>
                    <a:ext uri="{9D8B030D-6E8A-4147-A177-3AD203B41FA5}">
                      <a16:colId xmlns:a16="http://schemas.microsoft.com/office/drawing/2014/main" val="2192286989"/>
                    </a:ext>
                  </a:extLst>
                </a:gridCol>
                <a:gridCol w="972489">
                  <a:extLst>
                    <a:ext uri="{9D8B030D-6E8A-4147-A177-3AD203B41FA5}">
                      <a16:colId xmlns:a16="http://schemas.microsoft.com/office/drawing/2014/main" val="167535381"/>
                    </a:ext>
                  </a:extLst>
                </a:gridCol>
                <a:gridCol w="1562928">
                  <a:extLst>
                    <a:ext uri="{9D8B030D-6E8A-4147-A177-3AD203B41FA5}">
                      <a16:colId xmlns:a16="http://schemas.microsoft.com/office/drawing/2014/main" val="3455269173"/>
                    </a:ext>
                  </a:extLst>
                </a:gridCol>
                <a:gridCol w="1840782">
                  <a:extLst>
                    <a:ext uri="{9D8B030D-6E8A-4147-A177-3AD203B41FA5}">
                      <a16:colId xmlns:a16="http://schemas.microsoft.com/office/drawing/2014/main" val="919064695"/>
                    </a:ext>
                  </a:extLst>
                </a:gridCol>
              </a:tblGrid>
              <a:tr h="285330">
                <a:tc>
                  <a:txBody>
                    <a:bodyPr/>
                    <a:lstStyle/>
                    <a:p>
                      <a:pPr algn="ctr" fontAlgn="b"/>
                      <a:r>
                        <a:rPr lang="en-IN" sz="1200" b="1" i="0" u="none" strike="noStrike" dirty="0">
                          <a:solidFill>
                            <a:srgbClr val="000000"/>
                          </a:solidFill>
                          <a:effectLst/>
                          <a:latin typeface="Verdana" panose="020B0604030504040204" pitchFamily="34" charset="0"/>
                        </a:rPr>
                        <a:t>Aircraft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1200" b="1" i="0" u="none" strike="noStrike" dirty="0">
                          <a:solidFill>
                            <a:srgbClr val="000000"/>
                          </a:solidFill>
                          <a:effectLst/>
                          <a:latin typeface="Verdana" panose="020B0604030504040204" pitchFamily="34" charset="0"/>
                        </a:rPr>
                        <a:t>Max Seats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1200" b="1" i="0" u="none" strike="noStrike">
                          <a:solidFill>
                            <a:srgbClr val="000000"/>
                          </a:solidFill>
                          <a:effectLst/>
                          <a:latin typeface="Verdana" panose="020B0604030504040204" pitchFamily="34" charset="0"/>
                        </a:rPr>
                        <a:t>MTOW (lb/kg)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1200" b="1" i="0" u="none" strike="noStrike" dirty="0">
                          <a:solidFill>
                            <a:srgbClr val="000000"/>
                          </a:solidFill>
                          <a:effectLst/>
                          <a:latin typeface="Verdana" panose="020B0604030504040204" pitchFamily="34" charset="0"/>
                        </a:rPr>
                        <a:t>Range (nm/km)</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1200" b="1" i="0" u="none" strike="noStrike" dirty="0">
                          <a:solidFill>
                            <a:srgbClr val="000000"/>
                          </a:solidFill>
                          <a:effectLst/>
                          <a:latin typeface="Verdana" panose="020B0604030504040204" pitchFamily="34" charset="0"/>
                        </a:rPr>
                        <a:t>Max Mach</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1200" b="1" i="0" u="none" strike="noStrike" dirty="0">
                          <a:solidFill>
                            <a:srgbClr val="000000"/>
                          </a:solidFill>
                          <a:effectLst/>
                          <a:latin typeface="Verdana" panose="020B0604030504040204" pitchFamily="34" charset="0"/>
                        </a:rPr>
                        <a:t>Length (ft in/m)</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1200" b="1" i="0" u="none" strike="noStrike" dirty="0">
                          <a:solidFill>
                            <a:srgbClr val="000000"/>
                          </a:solidFill>
                          <a:effectLst/>
                          <a:latin typeface="Verdana" panose="020B0604030504040204" pitchFamily="34" charset="0"/>
                        </a:rPr>
                        <a:t>Wingspan (ft in/m)</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57338574"/>
                  </a:ext>
                </a:extLst>
              </a:tr>
              <a:tr h="285330">
                <a:tc gridSpan="7">
                  <a:txBody>
                    <a:bodyPr/>
                    <a:lstStyle/>
                    <a:p>
                      <a:pPr algn="l" fontAlgn="b"/>
                      <a:r>
                        <a:rPr lang="en-IN" sz="900" b="1" i="0" u="none" strike="noStrike" dirty="0">
                          <a:solidFill>
                            <a:srgbClr val="000000"/>
                          </a:solidFill>
                          <a:effectLst/>
                          <a:latin typeface="Verdana" panose="020B0604030504040204" pitchFamily="34" charset="0"/>
                        </a:rPr>
                        <a:t>Widebody Aircraft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009607981"/>
                  </a:ext>
                </a:extLst>
              </a:tr>
              <a:tr h="285330">
                <a:tc>
                  <a:txBody>
                    <a:bodyPr/>
                    <a:lstStyle/>
                    <a:p>
                      <a:pPr algn="l" fontAlgn="b"/>
                      <a:r>
                        <a:rPr lang="en-IN" sz="900" b="0" i="0" u="none" strike="noStrike">
                          <a:solidFill>
                            <a:srgbClr val="000000"/>
                          </a:solidFill>
                          <a:effectLst/>
                          <a:latin typeface="Verdana" panose="020B0604030504040204" pitchFamily="34" charset="0"/>
                        </a:rPr>
                        <a:t>Airbus A330-300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440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533,500/242,000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6350/11,750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208 ft 10 in/63.66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197 ft 10 in/60.3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0884842"/>
                  </a:ext>
                </a:extLst>
              </a:tr>
              <a:tr h="285330">
                <a:tc>
                  <a:txBody>
                    <a:bodyPr/>
                    <a:lstStyle/>
                    <a:p>
                      <a:pPr algn="l" fontAlgn="b"/>
                      <a:r>
                        <a:rPr lang="en-IN" sz="900" b="0" i="0" u="none" strike="noStrike">
                          <a:solidFill>
                            <a:srgbClr val="000000"/>
                          </a:solidFill>
                          <a:effectLst/>
                          <a:latin typeface="Verdana" panose="020B0604030504040204" pitchFamily="34" charset="0"/>
                        </a:rPr>
                        <a:t>Airbus A350-900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400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617,290/280,000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8100/15,000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219 ft 2 in/66.08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212 ft 5 in/64.75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46190152"/>
                  </a:ext>
                </a:extLst>
              </a:tr>
              <a:tr h="285330">
                <a:tc>
                  <a:txBody>
                    <a:bodyPr/>
                    <a:lstStyle/>
                    <a:p>
                      <a:pPr algn="l" fontAlgn="b"/>
                      <a:r>
                        <a:rPr lang="en-IN" sz="900" b="0" i="0" u="none" strike="noStrike">
                          <a:solidFill>
                            <a:srgbClr val="000000"/>
                          </a:solidFill>
                          <a:effectLst/>
                          <a:latin typeface="Verdana" panose="020B0604030504040204" pitchFamily="34" charset="0"/>
                        </a:rPr>
                        <a:t>Boeing 767-400ER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409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450,000/204,116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5625/10,415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201 ft 4 in/61.37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170 ft 4 in/51.92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73220128"/>
                  </a:ext>
                </a:extLst>
              </a:tr>
              <a:tr h="285330">
                <a:tc>
                  <a:txBody>
                    <a:bodyPr/>
                    <a:lstStyle/>
                    <a:p>
                      <a:pPr algn="l" fontAlgn="b"/>
                      <a:r>
                        <a:rPr lang="en-IN" sz="900" b="0" i="0" u="none" strike="noStrike">
                          <a:solidFill>
                            <a:srgbClr val="000000"/>
                          </a:solidFill>
                          <a:effectLst/>
                          <a:latin typeface="Verdana" panose="020B0604030504040204" pitchFamily="34" charset="0"/>
                        </a:rPr>
                        <a:t>Boeing 787-9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406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560,000/254,011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6430/11,908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M0.90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224 ft/68.28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197 ft 3 in/60.12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7436395"/>
                  </a:ext>
                </a:extLst>
              </a:tr>
              <a:tr h="285330">
                <a:tc>
                  <a:txBody>
                    <a:bodyPr/>
                    <a:lstStyle/>
                    <a:p>
                      <a:pPr algn="l" fontAlgn="b"/>
                      <a:r>
                        <a:rPr lang="en-IN" sz="900" b="0" i="0" u="none" strike="noStrike">
                          <a:solidFill>
                            <a:srgbClr val="000000"/>
                          </a:solidFill>
                          <a:effectLst/>
                          <a:latin typeface="Verdana" panose="020B0604030504040204" pitchFamily="34" charset="0"/>
                        </a:rPr>
                        <a:t>Airbus A350-1000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440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676,000/308,000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7950/14,750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M0.89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242 ft 1 in/73.79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212 ft 5 in/64.75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0698163"/>
                  </a:ext>
                </a:extLst>
              </a:tr>
              <a:tr h="285330">
                <a:tc>
                  <a:txBody>
                    <a:bodyPr/>
                    <a:lstStyle/>
                    <a:p>
                      <a:pPr algn="l" fontAlgn="b"/>
                      <a:r>
                        <a:rPr lang="en-IN" sz="900" b="0" i="0" u="none" strike="noStrike">
                          <a:solidFill>
                            <a:srgbClr val="000000"/>
                          </a:solidFill>
                          <a:effectLst/>
                          <a:latin typeface="Verdana" panose="020B0604030504040204" pitchFamily="34" charset="0"/>
                        </a:rPr>
                        <a:t>Airbus A380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853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1268,000/575,000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8200/15,200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M0.89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238 ft 7 in/72.2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261 ft 8 in/79.75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0339681"/>
                  </a:ext>
                </a:extLst>
              </a:tr>
              <a:tr h="285330">
                <a:tc>
                  <a:txBody>
                    <a:bodyPr/>
                    <a:lstStyle/>
                    <a:p>
                      <a:pPr algn="l" fontAlgn="b"/>
                      <a:r>
                        <a:rPr lang="en-IN" sz="900" b="0" i="0" u="none" strike="noStrike">
                          <a:solidFill>
                            <a:srgbClr val="000000"/>
                          </a:solidFill>
                          <a:effectLst/>
                          <a:latin typeface="Verdana" panose="020B0604030504040204" pitchFamily="34" charset="0"/>
                        </a:rPr>
                        <a:t>Boeing 747-8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605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987,000/447,696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8000/14,816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M0.90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250 ft 2 in/76.3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224 ft 5 in/68.4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1558616"/>
                  </a:ext>
                </a:extLst>
              </a:tr>
              <a:tr h="285330">
                <a:tc>
                  <a:txBody>
                    <a:bodyPr/>
                    <a:lstStyle/>
                    <a:p>
                      <a:pPr algn="l" fontAlgn="b"/>
                      <a:r>
                        <a:rPr lang="en-IN" sz="900" b="0" i="0" u="none" strike="noStrike">
                          <a:solidFill>
                            <a:srgbClr val="000000"/>
                          </a:solidFill>
                          <a:effectLst/>
                          <a:latin typeface="Verdana" panose="020B0604030504040204" pitchFamily="34" charset="0"/>
                        </a:rPr>
                        <a:t>Boeing 777-300ER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396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775,000/351,533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7370/13,649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242 ft 4 in/73.9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212 ft 7 in/64.8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52635"/>
                  </a:ext>
                </a:extLst>
              </a:tr>
              <a:tr h="285330">
                <a:tc gridSpan="7">
                  <a:txBody>
                    <a:bodyPr/>
                    <a:lstStyle/>
                    <a:p>
                      <a:pPr algn="l" fontAlgn="b"/>
                      <a:r>
                        <a:rPr lang="en-IN" sz="900" b="1" i="0" u="none" strike="noStrike" dirty="0">
                          <a:solidFill>
                            <a:srgbClr val="000000"/>
                          </a:solidFill>
                          <a:effectLst/>
                          <a:latin typeface="Verdana" panose="020B0604030504040204" pitchFamily="34" charset="0"/>
                        </a:rPr>
                        <a:t>Narrow Body Aircraft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578985057"/>
                  </a:ext>
                </a:extLst>
              </a:tr>
              <a:tr h="285330">
                <a:tc>
                  <a:txBody>
                    <a:bodyPr/>
                    <a:lstStyle/>
                    <a:p>
                      <a:pPr algn="l" fontAlgn="b"/>
                      <a:r>
                        <a:rPr lang="en-IN" sz="900" b="0" i="0" u="none" strike="noStrike">
                          <a:solidFill>
                            <a:srgbClr val="000000"/>
                          </a:solidFill>
                          <a:effectLst/>
                          <a:latin typeface="Verdana" panose="020B0604030504040204" pitchFamily="34" charset="0"/>
                        </a:rPr>
                        <a:t>Airbus A320ceo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172,000/78,000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3300/6100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123 ft 3 in/37.57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117 ft 5 in/35.8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9896699"/>
                  </a:ext>
                </a:extLst>
              </a:tr>
              <a:tr h="285330">
                <a:tc>
                  <a:txBody>
                    <a:bodyPr/>
                    <a:lstStyle/>
                    <a:p>
                      <a:pPr algn="l" fontAlgn="b"/>
                      <a:r>
                        <a:rPr lang="en-IN" sz="900" b="0" i="0" u="none" strike="noStrike">
                          <a:solidFill>
                            <a:srgbClr val="000000"/>
                          </a:solidFill>
                          <a:effectLst/>
                          <a:latin typeface="Verdana" panose="020B0604030504040204" pitchFamily="34" charset="0"/>
                        </a:rPr>
                        <a:t>Boeing 737-800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189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174,200/79,016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2935/5436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129 ft 6 in/39.5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117 ft 5 in/35.8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7595125"/>
                  </a:ext>
                </a:extLst>
              </a:tr>
              <a:tr h="285330">
                <a:tc>
                  <a:txBody>
                    <a:bodyPr/>
                    <a:lstStyle/>
                    <a:p>
                      <a:pPr algn="l" fontAlgn="b"/>
                      <a:r>
                        <a:rPr lang="en-IN" sz="900" b="0" i="0" u="none" strike="noStrike">
                          <a:solidFill>
                            <a:srgbClr val="000000"/>
                          </a:solidFill>
                          <a:effectLst/>
                          <a:latin typeface="Verdana" panose="020B0604030504040204" pitchFamily="34" charset="0"/>
                        </a:rPr>
                        <a:t>Boeing 757-200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239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255,000/115,660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3915/7250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155 ft 3 in/47.3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124 ft 10 in/38.0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11898787"/>
                  </a:ext>
                </a:extLst>
              </a:tr>
              <a:tr h="285330">
                <a:tc>
                  <a:txBody>
                    <a:bodyPr/>
                    <a:lstStyle/>
                    <a:p>
                      <a:pPr algn="l" fontAlgn="b"/>
                      <a:r>
                        <a:rPr lang="en-IN" sz="900" b="0" i="0" u="none" strike="noStrike">
                          <a:solidFill>
                            <a:srgbClr val="000000"/>
                          </a:solidFill>
                          <a:effectLst/>
                          <a:latin typeface="Verdana" panose="020B0604030504040204" pitchFamily="34" charset="0"/>
                        </a:rPr>
                        <a:t>Airbus A220-100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149,000/67,585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3300/6112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M0.82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127 ft 0 in/38.7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115 ft 1 in/35.1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6050328"/>
                  </a:ext>
                </a:extLst>
              </a:tr>
              <a:tr h="285330">
                <a:tc>
                  <a:txBody>
                    <a:bodyPr/>
                    <a:lstStyle/>
                    <a:p>
                      <a:pPr algn="l" fontAlgn="b"/>
                      <a:r>
                        <a:rPr lang="en-IN" sz="900" b="0" i="0" u="none" strike="noStrike">
                          <a:solidFill>
                            <a:srgbClr val="000000"/>
                          </a:solidFill>
                          <a:effectLst/>
                          <a:latin typeface="Verdana" panose="020B0604030504040204" pitchFamily="34" charset="0"/>
                        </a:rPr>
                        <a:t>COMAC C919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168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159,835/72,500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2200/4075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a:solidFill>
                            <a:srgbClr val="000000"/>
                          </a:solidFill>
                          <a:effectLst/>
                          <a:latin typeface="Verdana" panose="020B0604030504040204" pitchFamily="34" charset="0"/>
                        </a:rPr>
                        <a:t>M0.785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127.6 ft/38.9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N" sz="900" b="0" i="0" u="none" strike="noStrike" dirty="0">
                          <a:solidFill>
                            <a:srgbClr val="000000"/>
                          </a:solidFill>
                          <a:effectLst/>
                          <a:latin typeface="Verdana" panose="020B0604030504040204" pitchFamily="34" charset="0"/>
                        </a:rPr>
                        <a:t>117.5 ft/35.8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7185491"/>
                  </a:ext>
                </a:extLst>
              </a:tr>
            </a:tbl>
          </a:graphicData>
        </a:graphic>
      </p:graphicFrame>
      <p:sp>
        <p:nvSpPr>
          <p:cNvPr id="14" name="Rectangle 13">
            <a:extLst>
              <a:ext uri="{FF2B5EF4-FFF2-40B4-BE49-F238E27FC236}">
                <a16:creationId xmlns:a16="http://schemas.microsoft.com/office/drawing/2014/main" id="{DE3D268F-1100-442D-B26C-65EE5A274647}"/>
              </a:ext>
            </a:extLst>
          </p:cNvPr>
          <p:cNvSpPr/>
          <p:nvPr/>
        </p:nvSpPr>
        <p:spPr>
          <a:xfrm>
            <a:off x="-19050" y="212725"/>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Airplane Evolution (Narrow Bodies / Wide Bodies)</a:t>
            </a:r>
          </a:p>
        </p:txBody>
      </p:sp>
      <p:cxnSp>
        <p:nvCxnSpPr>
          <p:cNvPr id="16" name="Straight Connector 15">
            <a:extLst>
              <a:ext uri="{FF2B5EF4-FFF2-40B4-BE49-F238E27FC236}">
                <a16:creationId xmlns:a16="http://schemas.microsoft.com/office/drawing/2014/main" id="{C00CB66F-040E-4F1B-A12C-98960022BDB9}"/>
              </a:ext>
            </a:extLst>
          </p:cNvPr>
          <p:cNvCxnSpPr/>
          <p:nvPr/>
        </p:nvCxnSpPr>
        <p:spPr>
          <a:xfrm>
            <a:off x="381000" y="69532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7891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E92D373-1071-4F8A-9DB2-AF2FA8B255B5}"/>
              </a:ext>
            </a:extLst>
          </p:cNvPr>
          <p:cNvSpPr>
            <a:spLocks noGrp="1"/>
          </p:cNvSpPr>
          <p:nvPr>
            <p:ph type="dt" sz="half" idx="10"/>
          </p:nvPr>
        </p:nvSpPr>
        <p:spPr/>
        <p:txBody>
          <a:bodyPr/>
          <a:lstStyle/>
          <a:p>
            <a:fld id="{490418CC-B1F4-432D-ABCB-64E398BD04CC}" type="datetime1">
              <a:rPr lang="en-IN" smtClean="0"/>
              <a:t>21-06-2024</a:t>
            </a:fld>
            <a:endParaRPr lang="en-IN"/>
          </a:p>
        </p:txBody>
      </p:sp>
      <p:sp>
        <p:nvSpPr>
          <p:cNvPr id="5" name="Footer Placeholder 4">
            <a:extLst>
              <a:ext uri="{FF2B5EF4-FFF2-40B4-BE49-F238E27FC236}">
                <a16:creationId xmlns:a16="http://schemas.microsoft.com/office/drawing/2014/main" id="{CDD85B9A-B2C6-496F-80EB-986BE4A290AC}"/>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8C19175F-5F20-4B7B-9E6A-98BE0A88282E}"/>
              </a:ext>
            </a:extLst>
          </p:cNvPr>
          <p:cNvSpPr>
            <a:spLocks noGrp="1"/>
          </p:cNvSpPr>
          <p:nvPr>
            <p:ph type="sldNum" sz="quarter" idx="12"/>
          </p:nvPr>
        </p:nvSpPr>
        <p:spPr/>
        <p:txBody>
          <a:bodyPr/>
          <a:lstStyle/>
          <a:p>
            <a:fld id="{9353B6D5-3F76-48C6-ABCE-64609485FC47}" type="slidenum">
              <a:rPr lang="en-IN" smtClean="0"/>
              <a:t>6</a:t>
            </a:fld>
            <a:endParaRPr lang="en-IN"/>
          </a:p>
        </p:txBody>
      </p:sp>
      <p:pic>
        <p:nvPicPr>
          <p:cNvPr id="7" name="Picture 6" descr="Wright Brother - an overview | ScienceDirect Topics">
            <a:extLst>
              <a:ext uri="{FF2B5EF4-FFF2-40B4-BE49-F238E27FC236}">
                <a16:creationId xmlns:a16="http://schemas.microsoft.com/office/drawing/2014/main" id="{18308A46-C6B9-4845-BDDC-FC8F8CDD140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2400" y="971552"/>
            <a:ext cx="8829675" cy="4657697"/>
          </a:xfrm>
          <a:prstGeom prst="rect">
            <a:avLst/>
          </a:prstGeom>
          <a:noFill/>
          <a:ln>
            <a:noFill/>
          </a:ln>
        </p:spPr>
      </p:pic>
      <p:sp>
        <p:nvSpPr>
          <p:cNvPr id="8" name="Rectangle 7">
            <a:extLst>
              <a:ext uri="{FF2B5EF4-FFF2-40B4-BE49-F238E27FC236}">
                <a16:creationId xmlns:a16="http://schemas.microsoft.com/office/drawing/2014/main" id="{975C4AE5-7D96-4D15-B301-59EF012DBB3B}"/>
              </a:ext>
            </a:extLst>
          </p:cNvPr>
          <p:cNvSpPr/>
          <p:nvPr/>
        </p:nvSpPr>
        <p:spPr>
          <a:xfrm>
            <a:off x="-19050" y="212725"/>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Airplane Evolution</a:t>
            </a:r>
          </a:p>
        </p:txBody>
      </p:sp>
      <p:cxnSp>
        <p:nvCxnSpPr>
          <p:cNvPr id="9" name="Straight Connector 8">
            <a:extLst>
              <a:ext uri="{FF2B5EF4-FFF2-40B4-BE49-F238E27FC236}">
                <a16:creationId xmlns:a16="http://schemas.microsoft.com/office/drawing/2014/main" id="{F4F08BB1-1067-4C24-A23E-5F8D0722C47B}"/>
              </a:ext>
            </a:extLst>
          </p:cNvPr>
          <p:cNvCxnSpPr/>
          <p:nvPr/>
        </p:nvCxnSpPr>
        <p:spPr>
          <a:xfrm>
            <a:off x="381000" y="69532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16ACFCC-FF93-47EF-83F6-CBDCB4356CFC}"/>
              </a:ext>
            </a:extLst>
          </p:cNvPr>
          <p:cNvSpPr/>
          <p:nvPr/>
        </p:nvSpPr>
        <p:spPr>
          <a:xfrm>
            <a:off x="8982075" y="1565910"/>
            <a:ext cx="2971800" cy="3539430"/>
          </a:xfrm>
          <a:prstGeom prst="rect">
            <a:avLst/>
          </a:prstGeom>
        </p:spPr>
        <p:txBody>
          <a:bodyPr wrap="square">
            <a:spAutoFit/>
          </a:bodyPr>
          <a:lstStyle/>
          <a:p>
            <a:pPr algn="just"/>
            <a:r>
              <a:rPr lang="en-US" sz="1400" b="0" i="1" dirty="0">
                <a:solidFill>
                  <a:srgbClr val="181818"/>
                </a:solidFill>
                <a:effectLst/>
                <a:latin typeface="Verdana" panose="020B0604030504040204" pitchFamily="34" charset="0"/>
                <a:ea typeface="Verdana" panose="020B0604030504040204" pitchFamily="34" charset="0"/>
              </a:rPr>
              <a:t>Early changes to aircraft structure focused on the perfection of the techniques and methods of flight. </a:t>
            </a:r>
          </a:p>
          <a:p>
            <a:pPr algn="just"/>
            <a:endParaRPr lang="en-US" sz="1400" i="1" dirty="0">
              <a:solidFill>
                <a:srgbClr val="181818"/>
              </a:solidFill>
              <a:latin typeface="Verdana" panose="020B0604030504040204" pitchFamily="34" charset="0"/>
              <a:ea typeface="Verdana" panose="020B0604030504040204" pitchFamily="34" charset="0"/>
            </a:endParaRPr>
          </a:p>
          <a:p>
            <a:pPr algn="just"/>
            <a:r>
              <a:rPr lang="en-US" sz="1400" b="0" i="1" dirty="0">
                <a:solidFill>
                  <a:srgbClr val="181818"/>
                </a:solidFill>
                <a:effectLst/>
                <a:latin typeface="Verdana" panose="020B0604030504040204" pitchFamily="34" charset="0"/>
                <a:ea typeface="Verdana" panose="020B0604030504040204" pitchFamily="34" charset="0"/>
              </a:rPr>
              <a:t>Later, engineering moved on to being driven by trends in the market and airline capacity needs, looking to increase profitability and efficiency. </a:t>
            </a:r>
          </a:p>
          <a:p>
            <a:pPr algn="just"/>
            <a:endParaRPr lang="en-US" sz="1400" i="1" dirty="0">
              <a:solidFill>
                <a:srgbClr val="181818"/>
              </a:solidFill>
              <a:latin typeface="Verdana" panose="020B0604030504040204" pitchFamily="34" charset="0"/>
              <a:ea typeface="Verdana" panose="020B0604030504040204" pitchFamily="34" charset="0"/>
            </a:endParaRPr>
          </a:p>
          <a:p>
            <a:pPr algn="just"/>
            <a:r>
              <a:rPr lang="en-US" sz="1400" b="0" i="1" dirty="0">
                <a:solidFill>
                  <a:srgbClr val="181818"/>
                </a:solidFill>
                <a:effectLst/>
                <a:latin typeface="Verdana" panose="020B0604030504040204" pitchFamily="34" charset="0"/>
                <a:ea typeface="Verdana" panose="020B0604030504040204" pitchFamily="34" charset="0"/>
              </a:rPr>
              <a:t>As we move ahead, these considerations continue to take center stage - but with the added complexity of decarbonizing the fuel source.</a:t>
            </a:r>
            <a:endParaRPr lang="en-IN" sz="1400" i="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94319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7</a:t>
            </a:fld>
            <a:endParaRPr lang="en-IN"/>
          </a:p>
        </p:txBody>
      </p:sp>
      <p:pic>
        <p:nvPicPr>
          <p:cNvPr id="13322" name="Picture 10" descr="https://www.boeing.com/content/theboeingcompany/us/en/commercial/737ng/_jcr_content/root/container_2091943792/hero_teaser.coreimg.jpeg/1702320782050/marquee-mobile.jpeg">
            <a:extLst>
              <a:ext uri="{FF2B5EF4-FFF2-40B4-BE49-F238E27FC236}">
                <a16:creationId xmlns:a16="http://schemas.microsoft.com/office/drawing/2014/main" id="{C3DE3B65-C5F0-486D-832A-9C5B0891FF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334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E92D373-1071-4F8A-9DB2-AF2FA8B255B5}"/>
              </a:ext>
            </a:extLst>
          </p:cNvPr>
          <p:cNvSpPr>
            <a:spLocks noGrp="1"/>
          </p:cNvSpPr>
          <p:nvPr>
            <p:ph type="dt" sz="half" idx="10"/>
          </p:nvPr>
        </p:nvSpPr>
        <p:spPr/>
        <p:txBody>
          <a:bodyPr/>
          <a:lstStyle/>
          <a:p>
            <a:fld id="{490418CC-B1F4-432D-ABCB-64E398BD04CC}" type="datetime1">
              <a:rPr lang="en-IN" smtClean="0"/>
              <a:t>21-06-2024</a:t>
            </a:fld>
            <a:endParaRPr lang="en-IN"/>
          </a:p>
        </p:txBody>
      </p:sp>
      <p:sp>
        <p:nvSpPr>
          <p:cNvPr id="5" name="Footer Placeholder 4">
            <a:extLst>
              <a:ext uri="{FF2B5EF4-FFF2-40B4-BE49-F238E27FC236}">
                <a16:creationId xmlns:a16="http://schemas.microsoft.com/office/drawing/2014/main" id="{CDD85B9A-B2C6-496F-80EB-986BE4A290AC}"/>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8C19175F-5F20-4B7B-9E6A-98BE0A88282E}"/>
              </a:ext>
            </a:extLst>
          </p:cNvPr>
          <p:cNvSpPr>
            <a:spLocks noGrp="1"/>
          </p:cNvSpPr>
          <p:nvPr>
            <p:ph type="sldNum" sz="quarter" idx="12"/>
          </p:nvPr>
        </p:nvSpPr>
        <p:spPr/>
        <p:txBody>
          <a:bodyPr/>
          <a:lstStyle/>
          <a:p>
            <a:fld id="{9353B6D5-3F76-48C6-ABCE-64609485FC47}" type="slidenum">
              <a:rPr lang="en-IN" smtClean="0"/>
              <a:t>8</a:t>
            </a:fld>
            <a:endParaRPr lang="en-IN"/>
          </a:p>
        </p:txBody>
      </p:sp>
      <p:sp>
        <p:nvSpPr>
          <p:cNvPr id="8" name="Rectangle 7">
            <a:extLst>
              <a:ext uri="{FF2B5EF4-FFF2-40B4-BE49-F238E27FC236}">
                <a16:creationId xmlns:a16="http://schemas.microsoft.com/office/drawing/2014/main" id="{D0FD539F-A821-47FD-BA92-D379AA062676}"/>
              </a:ext>
            </a:extLst>
          </p:cNvPr>
          <p:cNvSpPr/>
          <p:nvPr/>
        </p:nvSpPr>
        <p:spPr>
          <a:xfrm>
            <a:off x="223838" y="1374180"/>
            <a:ext cx="11744324" cy="4770537"/>
          </a:xfrm>
          <a:prstGeom prst="rect">
            <a:avLst/>
          </a:prstGeom>
        </p:spPr>
        <p:txBody>
          <a:bodyPr wrap="square">
            <a:spAutoFit/>
          </a:bodyPr>
          <a:lstStyle/>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Following its success with the 707 and 727, </a:t>
            </a:r>
            <a:r>
              <a:rPr lang="en-US" sz="1600" dirty="0">
                <a:solidFill>
                  <a:srgbClr val="181818"/>
                </a:solidFill>
                <a:latin typeface="Verdana" panose="020B0604030504040204" pitchFamily="34" charset="0"/>
                <a:ea typeface="Verdana" panose="020B0604030504040204" pitchFamily="34" charset="0"/>
              </a:rPr>
              <a:t>Boeing</a:t>
            </a:r>
            <a:r>
              <a:rPr lang="en-US" sz="1600" b="0" i="0" dirty="0">
                <a:solidFill>
                  <a:srgbClr val="181818"/>
                </a:solidFill>
                <a:effectLst/>
                <a:latin typeface="Verdana" panose="020B0604030504040204" pitchFamily="34" charset="0"/>
                <a:ea typeface="Verdana" panose="020B0604030504040204" pitchFamily="34" charset="0"/>
              </a:rPr>
              <a:t> designed a new aircraft B737 to beat the competition and win customers. The aircraft launched in 1967 and offered several design differences setting it apart from competitors </a:t>
            </a:r>
          </a:p>
          <a:p>
            <a:pPr algn="just"/>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The 737 has remained in the market since 1967, moving through many variants. Each of these has offered updates to meet airline preferences and demands. The Boeing 737 has been the most sold aircraft to date.</a:t>
            </a:r>
          </a:p>
          <a:p>
            <a:pPr marL="285750" indent="-285750" algn="just">
              <a:buFont typeface="Arial" panose="020B0604020202020204" pitchFamily="34" charset="0"/>
              <a:buChar char="•"/>
            </a:pP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The other significant change since the early jet aircraft was the development of larger aircraft. The best example here is the launch of the Boeing 747 in 1970, which was the best-selling widebody, having sold 1,768 copies across all variants, before it was passed by the 777, which, including the forthcoming 777X, has amassed 2,352 orders.</a:t>
            </a:r>
          </a:p>
          <a:p>
            <a:pPr algn="just"/>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A major focus of the past couple of decades has been on improving airplane efficiency. Many of the early achievements were fantastic, but resulted in heavy aircraft, fuel-hungry engines, and high levels of emissions. As technology has improved and attitudes towards carbon footprints have shifted, manufacturers have focused on making change to reduce fuel burn.</a:t>
            </a:r>
            <a:endParaRPr lang="en-IN" sz="1600" dirty="0">
              <a:latin typeface="Verdana" panose="020B0604030504040204" pitchFamily="34" charset="0"/>
              <a:ea typeface="Verdana" panose="020B0604030504040204" pitchFamily="34" charset="0"/>
            </a:endParaRPr>
          </a:p>
          <a:p>
            <a:pPr algn="just"/>
            <a:endParaRPr lang="en-IN" sz="1600" dirty="0">
              <a:latin typeface="Verdana" panose="020B0604030504040204" pitchFamily="34" charset="0"/>
              <a:ea typeface="Verdana" panose="020B0604030504040204" pitchFamily="34" charset="0"/>
            </a:endParaRPr>
          </a:p>
          <a:p>
            <a:pPr algn="just"/>
            <a:endParaRPr lang="en-IN" sz="1600" dirty="0">
              <a:latin typeface="Verdana" panose="020B0604030504040204" pitchFamily="34" charset="0"/>
              <a:ea typeface="Verdana" panose="020B0604030504040204" pitchFamily="34" charset="0"/>
            </a:endParaRPr>
          </a:p>
          <a:p>
            <a:pPr algn="just"/>
            <a:endParaRPr lang="en-IN" sz="1600" dirty="0">
              <a:latin typeface="Verdana" panose="020B0604030504040204" pitchFamily="34" charset="0"/>
              <a:ea typeface="Verdana" panose="020B0604030504040204" pitchFamily="34" charset="0"/>
            </a:endParaRPr>
          </a:p>
        </p:txBody>
      </p:sp>
      <p:sp>
        <p:nvSpPr>
          <p:cNvPr id="13" name="Rectangle 12">
            <a:extLst>
              <a:ext uri="{FF2B5EF4-FFF2-40B4-BE49-F238E27FC236}">
                <a16:creationId xmlns:a16="http://schemas.microsoft.com/office/drawing/2014/main" id="{57EE204B-02B0-41EA-95D1-B4D4CC6FD882}"/>
              </a:ext>
            </a:extLst>
          </p:cNvPr>
          <p:cNvSpPr/>
          <p:nvPr/>
        </p:nvSpPr>
        <p:spPr>
          <a:xfrm>
            <a:off x="-19050" y="212725"/>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Airplane Evolution</a:t>
            </a:r>
          </a:p>
        </p:txBody>
      </p:sp>
      <p:cxnSp>
        <p:nvCxnSpPr>
          <p:cNvPr id="14" name="Straight Connector 13">
            <a:extLst>
              <a:ext uri="{FF2B5EF4-FFF2-40B4-BE49-F238E27FC236}">
                <a16:creationId xmlns:a16="http://schemas.microsoft.com/office/drawing/2014/main" id="{BF183620-332A-4DF3-BD98-EF0BE07EADFF}"/>
              </a:ext>
            </a:extLst>
          </p:cNvPr>
          <p:cNvCxnSpPr/>
          <p:nvPr/>
        </p:nvCxnSpPr>
        <p:spPr>
          <a:xfrm>
            <a:off x="381000" y="69532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960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9</a:t>
            </a:fld>
            <a:endParaRPr lang="en-IN"/>
          </a:p>
        </p:txBody>
      </p:sp>
      <p:sp>
        <p:nvSpPr>
          <p:cNvPr id="5" name="AutoShape 2" descr="Family of Boeing and Airbus Airplanes [32,33].  ">
            <a:extLst>
              <a:ext uri="{FF2B5EF4-FFF2-40B4-BE49-F238E27FC236}">
                <a16:creationId xmlns:a16="http://schemas.microsoft.com/office/drawing/2014/main" id="{D3C60B65-2BEC-4461-8AA2-270B91D8354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4342" name="Picture 6" descr="The Airbus A320neo takes off during its first flight event in Colomiers near Toulouse, southwestern France">
            <a:extLst>
              <a:ext uri="{FF2B5EF4-FFF2-40B4-BE49-F238E27FC236}">
                <a16:creationId xmlns:a16="http://schemas.microsoft.com/office/drawing/2014/main" id="{91A0F61A-DDBF-43EE-A0AD-6B36E22873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1" cy="6866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87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E92D373-1071-4F8A-9DB2-AF2FA8B255B5}"/>
              </a:ext>
            </a:extLst>
          </p:cNvPr>
          <p:cNvSpPr>
            <a:spLocks noGrp="1"/>
          </p:cNvSpPr>
          <p:nvPr>
            <p:ph type="dt" sz="half" idx="10"/>
          </p:nvPr>
        </p:nvSpPr>
        <p:spPr/>
        <p:txBody>
          <a:bodyPr/>
          <a:lstStyle/>
          <a:p>
            <a:fld id="{490418CC-B1F4-432D-ABCB-64E398BD04CC}" type="datetime1">
              <a:rPr lang="en-IN" smtClean="0"/>
              <a:t>21-06-2024</a:t>
            </a:fld>
            <a:endParaRPr lang="en-IN"/>
          </a:p>
        </p:txBody>
      </p:sp>
      <p:sp>
        <p:nvSpPr>
          <p:cNvPr id="5" name="Footer Placeholder 4">
            <a:extLst>
              <a:ext uri="{FF2B5EF4-FFF2-40B4-BE49-F238E27FC236}">
                <a16:creationId xmlns:a16="http://schemas.microsoft.com/office/drawing/2014/main" id="{CDD85B9A-B2C6-496F-80EB-986BE4A290AC}"/>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8C19175F-5F20-4B7B-9E6A-98BE0A88282E}"/>
              </a:ext>
            </a:extLst>
          </p:cNvPr>
          <p:cNvSpPr>
            <a:spLocks noGrp="1"/>
          </p:cNvSpPr>
          <p:nvPr>
            <p:ph type="sldNum" sz="quarter" idx="12"/>
          </p:nvPr>
        </p:nvSpPr>
        <p:spPr/>
        <p:txBody>
          <a:bodyPr/>
          <a:lstStyle/>
          <a:p>
            <a:fld id="{9353B6D5-3F76-48C6-ABCE-64609485FC47}" type="slidenum">
              <a:rPr lang="en-IN" smtClean="0"/>
              <a:t>10</a:t>
            </a:fld>
            <a:endParaRPr lang="en-IN"/>
          </a:p>
        </p:txBody>
      </p:sp>
      <p:sp>
        <p:nvSpPr>
          <p:cNvPr id="13" name="Rectangle 12">
            <a:extLst>
              <a:ext uri="{FF2B5EF4-FFF2-40B4-BE49-F238E27FC236}">
                <a16:creationId xmlns:a16="http://schemas.microsoft.com/office/drawing/2014/main" id="{57EE204B-02B0-41EA-95D1-B4D4CC6FD882}"/>
              </a:ext>
            </a:extLst>
          </p:cNvPr>
          <p:cNvSpPr/>
          <p:nvPr/>
        </p:nvSpPr>
        <p:spPr>
          <a:xfrm>
            <a:off x="-19050" y="212725"/>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Airplane Evolution</a:t>
            </a:r>
          </a:p>
        </p:txBody>
      </p:sp>
      <p:cxnSp>
        <p:nvCxnSpPr>
          <p:cNvPr id="14" name="Straight Connector 13">
            <a:extLst>
              <a:ext uri="{FF2B5EF4-FFF2-40B4-BE49-F238E27FC236}">
                <a16:creationId xmlns:a16="http://schemas.microsoft.com/office/drawing/2014/main" id="{BF183620-332A-4DF3-BD98-EF0BE07EADFF}"/>
              </a:ext>
            </a:extLst>
          </p:cNvPr>
          <p:cNvCxnSpPr/>
          <p:nvPr/>
        </p:nvCxnSpPr>
        <p:spPr>
          <a:xfrm>
            <a:off x="381000" y="69532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DDA0C62-C2E8-4095-89F7-011281AF5B3F}"/>
              </a:ext>
            </a:extLst>
          </p:cNvPr>
          <p:cNvSpPr/>
          <p:nvPr/>
        </p:nvSpPr>
        <p:spPr>
          <a:xfrm>
            <a:off x="380999" y="1203663"/>
            <a:ext cx="11287125" cy="5262979"/>
          </a:xfrm>
          <a:prstGeom prst="rect">
            <a:avLst/>
          </a:prstGeom>
        </p:spPr>
        <p:txBody>
          <a:bodyPr wrap="square">
            <a:spAutoFit/>
          </a:bodyPr>
          <a:lstStyle/>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Airbus has followed a similar strategy with its A320 family. Since the launch in 1987, Airbus has offered several different-sized variants and evolved these to provide technology and efficiency upgrades, including the latest addition of the </a:t>
            </a:r>
            <a:r>
              <a:rPr lang="en-US" sz="1600" b="0" i="1" dirty="0">
                <a:solidFill>
                  <a:srgbClr val="181818"/>
                </a:solidFill>
                <a:effectLst/>
                <a:latin typeface="Verdana" panose="020B0604030504040204" pitchFamily="34" charset="0"/>
                <a:ea typeface="Verdana" panose="020B0604030504040204" pitchFamily="34" charset="0"/>
              </a:rPr>
              <a:t>new engine option</a:t>
            </a:r>
            <a:r>
              <a:rPr lang="en-US" sz="1600" b="0" i="0" dirty="0">
                <a:solidFill>
                  <a:srgbClr val="181818"/>
                </a:solidFill>
                <a:effectLst/>
                <a:latin typeface="Verdana" panose="020B0604030504040204" pitchFamily="34" charset="0"/>
                <a:ea typeface="Verdana" panose="020B0604030504040204" pitchFamily="34" charset="0"/>
              </a:rPr>
              <a:t>, or neo, offering approximately 15% better fuel efficiency than the </a:t>
            </a:r>
            <a:r>
              <a:rPr lang="en-US" sz="1600" b="0" i="1" dirty="0">
                <a:solidFill>
                  <a:srgbClr val="181818"/>
                </a:solidFill>
                <a:effectLst/>
                <a:latin typeface="Verdana" panose="020B0604030504040204" pitchFamily="34" charset="0"/>
                <a:ea typeface="Verdana" panose="020B0604030504040204" pitchFamily="34" charset="0"/>
              </a:rPr>
              <a:t>current engine option</a:t>
            </a:r>
            <a:r>
              <a:rPr lang="en-US" sz="1600" b="0" i="0" dirty="0">
                <a:solidFill>
                  <a:srgbClr val="181818"/>
                </a:solidFill>
                <a:effectLst/>
                <a:latin typeface="Verdana" panose="020B0604030504040204" pitchFamily="34" charset="0"/>
                <a:ea typeface="Verdana" panose="020B0604030504040204" pitchFamily="34" charset="0"/>
              </a:rPr>
              <a:t>, or </a:t>
            </a:r>
            <a:r>
              <a:rPr lang="en-US" sz="1600" b="0" i="0" dirty="0" err="1">
                <a:solidFill>
                  <a:srgbClr val="181818"/>
                </a:solidFill>
                <a:effectLst/>
                <a:latin typeface="Verdana" panose="020B0604030504040204" pitchFamily="34" charset="0"/>
                <a:ea typeface="Verdana" panose="020B0604030504040204" pitchFamily="34" charset="0"/>
              </a:rPr>
              <a:t>ceo</a:t>
            </a:r>
            <a:r>
              <a:rPr lang="en-US" sz="1600" b="0" i="0" dirty="0">
                <a:solidFill>
                  <a:srgbClr val="181818"/>
                </a:solidFill>
                <a:effectLst/>
                <a:latin typeface="Verdana" panose="020B0604030504040204" pitchFamily="34" charset="0"/>
                <a:ea typeface="Verdana" panose="020B0604030504040204" pitchFamily="34" charset="0"/>
              </a:rPr>
              <a:t>.</a:t>
            </a: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dirty="0">
                <a:solidFill>
                  <a:srgbClr val="181818"/>
                </a:solidFill>
                <a:latin typeface="Verdana" panose="020B0604030504040204" pitchFamily="34" charset="0"/>
                <a:ea typeface="Verdana" panose="020B0604030504040204" pitchFamily="34" charset="0"/>
              </a:rPr>
              <a:t>Aircraft size limits would not be pushed so far again until the development of the Airbus A380. Airbus looked at various versions of a large aircraft, including an interesting design of combining two large fuselages side by side (based on the A340). This eventually led to the concept of a two-deck aircraft. The A380 was formally announced at the Farnborough Air Show in 1990.</a:t>
            </a:r>
          </a:p>
          <a:p>
            <a:pPr marL="285750" indent="-285750" algn="just">
              <a:buFont typeface="Arial" panose="020B0604020202020204" pitchFamily="34" charset="0"/>
              <a:buChar char="•"/>
            </a:pP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The A380 received 251 orders before production wound down, with the final A380 rolling out of Airbus' facilities in Toulouse in December 2021. The idea at the time of launch was that airlines would use it for high-capacity, hub-to-hub routes. It also carries one significant design limitation: its size and large wingspan severely limit the airports to which it can operate. </a:t>
            </a:r>
          </a:p>
          <a:p>
            <a:pPr marL="285750" indent="-285750" algn="just">
              <a:buFont typeface="Arial" panose="020B0604020202020204" pitchFamily="34" charset="0"/>
              <a:buChar char="•"/>
            </a:pP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The A350 was improved, making way for significant improvements in much more efficient and cost-effective twins.</a:t>
            </a:r>
          </a:p>
          <a:p>
            <a:pPr marL="285750" indent="-285750" algn="just">
              <a:buFont typeface="Arial" panose="020B0604020202020204" pitchFamily="34" charset="0"/>
              <a:buChar char="•"/>
            </a:pPr>
            <a:endParaRPr lang="en-IN" sz="1600" dirty="0">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endParaRPr lang="en-US" sz="1600" b="0" i="0" dirty="0">
              <a:solidFill>
                <a:srgbClr val="181818"/>
              </a:solidFill>
              <a:effectLst/>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endParaRPr lang="en-IN"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38864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E92D373-1071-4F8A-9DB2-AF2FA8B255B5}"/>
              </a:ext>
            </a:extLst>
          </p:cNvPr>
          <p:cNvSpPr>
            <a:spLocks noGrp="1"/>
          </p:cNvSpPr>
          <p:nvPr>
            <p:ph type="dt" sz="half" idx="10"/>
          </p:nvPr>
        </p:nvSpPr>
        <p:spPr/>
        <p:txBody>
          <a:bodyPr/>
          <a:lstStyle/>
          <a:p>
            <a:fld id="{490418CC-B1F4-432D-ABCB-64E398BD04CC}" type="datetime1">
              <a:rPr lang="en-IN" smtClean="0"/>
              <a:t>21-06-2024</a:t>
            </a:fld>
            <a:endParaRPr lang="en-IN"/>
          </a:p>
        </p:txBody>
      </p:sp>
      <p:sp>
        <p:nvSpPr>
          <p:cNvPr id="5" name="Footer Placeholder 4">
            <a:extLst>
              <a:ext uri="{FF2B5EF4-FFF2-40B4-BE49-F238E27FC236}">
                <a16:creationId xmlns:a16="http://schemas.microsoft.com/office/drawing/2014/main" id="{CDD85B9A-B2C6-496F-80EB-986BE4A290AC}"/>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8C19175F-5F20-4B7B-9E6A-98BE0A88282E}"/>
              </a:ext>
            </a:extLst>
          </p:cNvPr>
          <p:cNvSpPr>
            <a:spLocks noGrp="1"/>
          </p:cNvSpPr>
          <p:nvPr>
            <p:ph type="sldNum" sz="quarter" idx="12"/>
          </p:nvPr>
        </p:nvSpPr>
        <p:spPr/>
        <p:txBody>
          <a:bodyPr/>
          <a:lstStyle/>
          <a:p>
            <a:fld id="{9353B6D5-3F76-48C6-ABCE-64609485FC47}" type="slidenum">
              <a:rPr lang="en-IN" smtClean="0"/>
              <a:t>11</a:t>
            </a:fld>
            <a:endParaRPr lang="en-IN"/>
          </a:p>
        </p:txBody>
      </p:sp>
      <p:pic>
        <p:nvPicPr>
          <p:cNvPr id="4098" name="Picture 2" descr="Airbus hydrogen blended wing rendition">
            <a:extLst>
              <a:ext uri="{FF2B5EF4-FFF2-40B4-BE49-F238E27FC236}">
                <a16:creationId xmlns:a16="http://schemas.microsoft.com/office/drawing/2014/main" id="{A0D6BE9D-3C7E-4C60-BF0D-57B4794FB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07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143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E92D373-1071-4F8A-9DB2-AF2FA8B255B5}"/>
              </a:ext>
            </a:extLst>
          </p:cNvPr>
          <p:cNvSpPr>
            <a:spLocks noGrp="1"/>
          </p:cNvSpPr>
          <p:nvPr>
            <p:ph type="dt" sz="half" idx="10"/>
          </p:nvPr>
        </p:nvSpPr>
        <p:spPr/>
        <p:txBody>
          <a:bodyPr/>
          <a:lstStyle/>
          <a:p>
            <a:fld id="{490418CC-B1F4-432D-ABCB-64E398BD04CC}" type="datetime1">
              <a:rPr lang="en-IN" smtClean="0"/>
              <a:t>21-06-2024</a:t>
            </a:fld>
            <a:endParaRPr lang="en-IN"/>
          </a:p>
        </p:txBody>
      </p:sp>
      <p:sp>
        <p:nvSpPr>
          <p:cNvPr id="5" name="Footer Placeholder 4">
            <a:extLst>
              <a:ext uri="{FF2B5EF4-FFF2-40B4-BE49-F238E27FC236}">
                <a16:creationId xmlns:a16="http://schemas.microsoft.com/office/drawing/2014/main" id="{CDD85B9A-B2C6-496F-80EB-986BE4A290AC}"/>
              </a:ext>
            </a:extLst>
          </p:cNvPr>
          <p:cNvSpPr>
            <a:spLocks noGrp="1"/>
          </p:cNvSpPr>
          <p:nvPr>
            <p:ph type="ftr" sz="quarter" idx="11"/>
          </p:nvPr>
        </p:nvSpPr>
        <p:spPr/>
        <p:txBody>
          <a:bodyPr/>
          <a:lstStyle/>
          <a:p>
            <a:r>
              <a:rPr lang="en-IN"/>
              <a:t>PRIVATE &amp; CONFIDENTIAL</a:t>
            </a:r>
          </a:p>
        </p:txBody>
      </p:sp>
      <p:sp>
        <p:nvSpPr>
          <p:cNvPr id="6" name="Slide Number Placeholder 5">
            <a:extLst>
              <a:ext uri="{FF2B5EF4-FFF2-40B4-BE49-F238E27FC236}">
                <a16:creationId xmlns:a16="http://schemas.microsoft.com/office/drawing/2014/main" id="{8C19175F-5F20-4B7B-9E6A-98BE0A88282E}"/>
              </a:ext>
            </a:extLst>
          </p:cNvPr>
          <p:cNvSpPr>
            <a:spLocks noGrp="1"/>
          </p:cNvSpPr>
          <p:nvPr>
            <p:ph type="sldNum" sz="quarter" idx="12"/>
          </p:nvPr>
        </p:nvSpPr>
        <p:spPr/>
        <p:txBody>
          <a:bodyPr/>
          <a:lstStyle/>
          <a:p>
            <a:fld id="{9353B6D5-3F76-48C6-ABCE-64609485FC47}" type="slidenum">
              <a:rPr lang="en-IN" smtClean="0"/>
              <a:t>12</a:t>
            </a:fld>
            <a:endParaRPr lang="en-IN"/>
          </a:p>
        </p:txBody>
      </p:sp>
      <p:sp>
        <p:nvSpPr>
          <p:cNvPr id="7" name="Rectangle 6">
            <a:extLst>
              <a:ext uri="{FF2B5EF4-FFF2-40B4-BE49-F238E27FC236}">
                <a16:creationId xmlns:a16="http://schemas.microsoft.com/office/drawing/2014/main" id="{0A035613-1EF5-412C-AFFA-EEACA7238D66}"/>
              </a:ext>
            </a:extLst>
          </p:cNvPr>
          <p:cNvSpPr/>
          <p:nvPr/>
        </p:nvSpPr>
        <p:spPr>
          <a:xfrm>
            <a:off x="381000" y="1358622"/>
            <a:ext cx="11106150" cy="3785652"/>
          </a:xfrm>
          <a:prstGeom prst="rect">
            <a:avLst/>
          </a:prstGeom>
        </p:spPr>
        <p:txBody>
          <a:bodyPr wrap="square">
            <a:spAutoFit/>
          </a:bodyPr>
          <a:lstStyle/>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Options currently being explored and developed include battery technology and hydrogen power. </a:t>
            </a:r>
            <a:r>
              <a:rPr lang="en-US" sz="1600" dirty="0">
                <a:solidFill>
                  <a:srgbClr val="181818"/>
                </a:solidFill>
                <a:latin typeface="Verdana" panose="020B0604030504040204" pitchFamily="34" charset="0"/>
                <a:ea typeface="Verdana" panose="020B0604030504040204" pitchFamily="34" charset="0"/>
              </a:rPr>
              <a:t>T</a:t>
            </a:r>
            <a:r>
              <a:rPr lang="en-US" sz="1600" b="0" i="0" dirty="0">
                <a:solidFill>
                  <a:srgbClr val="181818"/>
                </a:solidFill>
                <a:effectLst/>
                <a:latin typeface="Verdana" panose="020B0604030504040204" pitchFamily="34" charset="0"/>
                <a:ea typeface="Verdana" panose="020B0604030504040204" pitchFamily="34" charset="0"/>
              </a:rPr>
              <a:t>he scaling of sustainable aviation fuel is one of aviation's best bets in slashing CO2 emissions, but it can be used with current technology aircraft and engines.</a:t>
            </a:r>
          </a:p>
          <a:p>
            <a:pPr marL="285750" indent="-285750" algn="just">
              <a:buFont typeface="Arial" panose="020B0604020202020204" pitchFamily="34" charset="0"/>
              <a:buChar char="•"/>
            </a:pP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endParaRPr lang="en-US" sz="1600" b="0" i="0" dirty="0">
              <a:solidFill>
                <a:srgbClr val="181818"/>
              </a:solidFill>
              <a:effectLst/>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Hydrogen-electric fuel cells may be </a:t>
            </a:r>
            <a:r>
              <a:rPr lang="en-US" sz="1600" b="0" i="0" u="none" strike="noStrike" dirty="0">
                <a:solidFill>
                  <a:srgbClr val="181818"/>
                </a:solidFill>
                <a:effectLst/>
                <a:latin typeface="Verdana" panose="020B0604030504040204" pitchFamily="34" charset="0"/>
                <a:ea typeface="Verdana" panose="020B0604030504040204" pitchFamily="34" charset="0"/>
              </a:rPr>
              <a:t>retrofitted onto planes the size of a Dash 8 by 2026</a:t>
            </a:r>
            <a:r>
              <a:rPr lang="en-US" sz="1600" b="0" i="0" dirty="0">
                <a:solidFill>
                  <a:srgbClr val="181818"/>
                </a:solidFill>
                <a:effectLst/>
                <a:latin typeface="Verdana" panose="020B0604030504040204" pitchFamily="34" charset="0"/>
                <a:ea typeface="Verdana" panose="020B0604030504040204" pitchFamily="34" charset="0"/>
              </a:rPr>
              <a:t>, and electric aircraft carrying 30 passengers are predicted to enter service a couple of years later. </a:t>
            </a:r>
          </a:p>
          <a:p>
            <a:pPr marL="285750" indent="-285750" algn="just">
              <a:buFont typeface="Arial" panose="020B0604020202020204" pitchFamily="34" charset="0"/>
              <a:buChar char="•"/>
            </a:pPr>
            <a:endParaRPr lang="en-US" sz="1600" dirty="0">
              <a:solidFill>
                <a:srgbClr val="181818"/>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Airbus are working on a hydrogen-powered medium-sized jet ready by 2035. B</a:t>
            </a:r>
            <a:r>
              <a:rPr lang="en-US" sz="1600" b="0" i="0" u="none" strike="noStrike" dirty="0">
                <a:solidFill>
                  <a:srgbClr val="181818"/>
                </a:solidFill>
                <a:effectLst/>
                <a:latin typeface="Verdana" panose="020B0604030504040204" pitchFamily="34" charset="0"/>
                <a:ea typeface="Verdana" panose="020B0604030504040204" pitchFamily="34" charset="0"/>
              </a:rPr>
              <a:t>lended-wing planes may prove to be another exciting development yet.</a:t>
            </a:r>
          </a:p>
          <a:p>
            <a:pPr marL="285750" indent="-285750" algn="just">
              <a:buFont typeface="Arial" panose="020B0604020202020204" pitchFamily="34" charset="0"/>
              <a:buChar char="•"/>
            </a:pPr>
            <a:endParaRPr lang="en-US" sz="1600" b="0" i="0" dirty="0">
              <a:solidFill>
                <a:srgbClr val="181818"/>
              </a:solidFill>
              <a:effectLst/>
              <a:latin typeface="Verdana" panose="020B0604030504040204" pitchFamily="34" charset="0"/>
              <a:ea typeface="Verdana" panose="020B0604030504040204" pitchFamily="34" charset="0"/>
            </a:endParaRPr>
          </a:p>
          <a:p>
            <a:pPr algn="just"/>
            <a:endParaRPr lang="en-US" sz="1600" b="0" i="0" dirty="0">
              <a:solidFill>
                <a:srgbClr val="181818"/>
              </a:solidFill>
              <a:effectLst/>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600" b="0" i="0" dirty="0">
                <a:solidFill>
                  <a:srgbClr val="181818"/>
                </a:solidFill>
                <a:effectLst/>
                <a:latin typeface="Verdana" panose="020B0604030504040204" pitchFamily="34" charset="0"/>
                <a:ea typeface="Verdana" panose="020B0604030504040204" pitchFamily="34" charset="0"/>
              </a:rPr>
              <a:t>Both electric and hydrogen technology come with a fair amount of challenges, but initiatives and investments are beginning to pick up, for hydrogen-electric fuel cells as well as electric planes, including </a:t>
            </a:r>
            <a:r>
              <a:rPr lang="en-US" sz="1600" b="0" i="0" dirty="0" err="1">
                <a:solidFill>
                  <a:srgbClr val="181818"/>
                </a:solidFill>
                <a:effectLst/>
                <a:latin typeface="Verdana" panose="020B0604030504040204" pitchFamily="34" charset="0"/>
                <a:ea typeface="Verdana" panose="020B0604030504040204" pitchFamily="34" charset="0"/>
              </a:rPr>
              <a:t>eVTOLs</a:t>
            </a:r>
            <a:r>
              <a:rPr lang="en-US" sz="1600" b="0" i="0" dirty="0">
                <a:solidFill>
                  <a:srgbClr val="181818"/>
                </a:solidFill>
                <a:effectLst/>
                <a:latin typeface="Verdana" panose="020B0604030504040204" pitchFamily="34" charset="0"/>
                <a:ea typeface="Verdana" panose="020B0604030504040204" pitchFamily="34" charset="0"/>
              </a:rPr>
              <a:t> (Electric Vertical Takeoff and Landing vehicles). </a:t>
            </a:r>
          </a:p>
        </p:txBody>
      </p:sp>
      <p:sp>
        <p:nvSpPr>
          <p:cNvPr id="10" name="Rectangle 9">
            <a:extLst>
              <a:ext uri="{FF2B5EF4-FFF2-40B4-BE49-F238E27FC236}">
                <a16:creationId xmlns:a16="http://schemas.microsoft.com/office/drawing/2014/main" id="{BFD24C75-17A3-4F38-8885-E072D7D9E79E}"/>
              </a:ext>
            </a:extLst>
          </p:cNvPr>
          <p:cNvSpPr/>
          <p:nvPr/>
        </p:nvSpPr>
        <p:spPr>
          <a:xfrm>
            <a:off x="-19050" y="212725"/>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Airplane Evolution</a:t>
            </a:r>
          </a:p>
        </p:txBody>
      </p:sp>
      <p:cxnSp>
        <p:nvCxnSpPr>
          <p:cNvPr id="11" name="Straight Connector 10">
            <a:extLst>
              <a:ext uri="{FF2B5EF4-FFF2-40B4-BE49-F238E27FC236}">
                <a16:creationId xmlns:a16="http://schemas.microsoft.com/office/drawing/2014/main" id="{2C3D69D0-BCB9-4ECC-9515-644983AED116}"/>
              </a:ext>
            </a:extLst>
          </p:cNvPr>
          <p:cNvCxnSpPr/>
          <p:nvPr/>
        </p:nvCxnSpPr>
        <p:spPr>
          <a:xfrm>
            <a:off x="381000" y="69532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17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13</a:t>
            </a:fld>
            <a:endParaRPr lang="en-IN"/>
          </a:p>
        </p:txBody>
      </p:sp>
      <p:sp>
        <p:nvSpPr>
          <p:cNvPr id="5" name="Rectangle 4">
            <a:extLst>
              <a:ext uri="{FF2B5EF4-FFF2-40B4-BE49-F238E27FC236}">
                <a16:creationId xmlns:a16="http://schemas.microsoft.com/office/drawing/2014/main" id="{0AA42DAE-981C-442B-A759-7A3C21089E7B}"/>
              </a:ext>
            </a:extLst>
          </p:cNvPr>
          <p:cNvSpPr/>
          <p:nvPr/>
        </p:nvSpPr>
        <p:spPr>
          <a:xfrm>
            <a:off x="200022" y="261344"/>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ESG Considerations</a:t>
            </a:r>
          </a:p>
        </p:txBody>
      </p:sp>
      <p:cxnSp>
        <p:nvCxnSpPr>
          <p:cNvPr id="6" name="Straight Connector 5">
            <a:extLst>
              <a:ext uri="{FF2B5EF4-FFF2-40B4-BE49-F238E27FC236}">
                <a16:creationId xmlns:a16="http://schemas.microsoft.com/office/drawing/2014/main" id="{633B7593-AE48-47FA-8FD8-455E64A9482F}"/>
              </a:ext>
            </a:extLst>
          </p:cNvPr>
          <p:cNvCxnSpPr/>
          <p:nvPr/>
        </p:nvCxnSpPr>
        <p:spPr>
          <a:xfrm>
            <a:off x="390525" y="75247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C4E1AAC-0A09-447D-A8AA-3648176744D5}"/>
              </a:ext>
            </a:extLst>
          </p:cNvPr>
          <p:cNvSpPr/>
          <p:nvPr/>
        </p:nvSpPr>
        <p:spPr>
          <a:xfrm>
            <a:off x="8877300" y="1443841"/>
            <a:ext cx="2943225" cy="3970318"/>
          </a:xfrm>
          <a:prstGeom prst="rect">
            <a:avLst/>
          </a:prstGeom>
        </p:spPr>
        <p:txBody>
          <a:bodyPr wrap="square">
            <a:spAutoFit/>
          </a:bodyPr>
          <a:lstStyle/>
          <a:p>
            <a:pPr marL="285750" indent="-285750" algn="just" fontAlgn="base">
              <a:buFont typeface="Arial" panose="020B0604020202020204" pitchFamily="34" charset="0"/>
              <a:buChar char="•"/>
            </a:pPr>
            <a:r>
              <a:rPr lang="en-US" sz="1400" b="0" i="0" dirty="0">
                <a:solidFill>
                  <a:srgbClr val="002A2B"/>
                </a:solidFill>
                <a:effectLst/>
                <a:latin typeface="Verdana" panose="020B0604030504040204" pitchFamily="34" charset="0"/>
                <a:ea typeface="Verdana" panose="020B0604030504040204" pitchFamily="34" charset="0"/>
              </a:rPr>
              <a:t>In 2009, IATA established an ambitious set of targets to limit and reduce the industry's impact on climate change through carbon dioxide emissions.</a:t>
            </a:r>
          </a:p>
          <a:p>
            <a:pPr marL="285750" indent="-285750" algn="just" fontAlgn="base">
              <a:buFont typeface="Arial" panose="020B0604020202020204" pitchFamily="34" charset="0"/>
              <a:buChar char="•"/>
            </a:pPr>
            <a:endParaRPr lang="en-US" sz="1400" dirty="0">
              <a:solidFill>
                <a:srgbClr val="002A2B"/>
              </a:solidFill>
              <a:latin typeface="Verdana" panose="020B0604030504040204" pitchFamily="34" charset="0"/>
              <a:ea typeface="Verdana" panose="020B0604030504040204" pitchFamily="34" charset="0"/>
            </a:endParaRPr>
          </a:p>
          <a:p>
            <a:pPr marL="285750" indent="-285750" algn="just" fontAlgn="base">
              <a:buFont typeface="Arial" panose="020B0604020202020204" pitchFamily="34" charset="0"/>
              <a:buChar char="•"/>
            </a:pPr>
            <a:r>
              <a:rPr lang="en-US" sz="1400" b="0" i="0" dirty="0">
                <a:solidFill>
                  <a:srgbClr val="002A2B"/>
                </a:solidFill>
                <a:effectLst/>
                <a:latin typeface="Verdana" panose="020B0604030504040204" pitchFamily="34" charset="0"/>
                <a:ea typeface="Verdana" panose="020B0604030504040204" pitchFamily="34" charset="0"/>
              </a:rPr>
              <a:t>The three targets were: an average improvement in fuel efficiency of 1.5% pa from 2009 to 2020; a cap on net aviation CO₂ emissions from 2020 (carbon-neutral growth); and a 50% reduction in net aviation CO₂ emissions by 2050, relative to 2005 levels.</a:t>
            </a:r>
          </a:p>
        </p:txBody>
      </p:sp>
      <p:graphicFrame>
        <p:nvGraphicFramePr>
          <p:cNvPr id="10" name="Diagram 9">
            <a:extLst>
              <a:ext uri="{FF2B5EF4-FFF2-40B4-BE49-F238E27FC236}">
                <a16:creationId xmlns:a16="http://schemas.microsoft.com/office/drawing/2014/main" id="{76AB281A-ED92-4EC2-9965-3B7EF8F80421}"/>
              </a:ext>
            </a:extLst>
          </p:cNvPr>
          <p:cNvGraphicFramePr/>
          <p:nvPr>
            <p:extLst>
              <p:ext uri="{D42A27DB-BD31-4B8C-83A1-F6EECF244321}">
                <p14:modId xmlns:p14="http://schemas.microsoft.com/office/powerpoint/2010/main" val="95961616"/>
              </p:ext>
            </p:extLst>
          </p:nvPr>
        </p:nvGraphicFramePr>
        <p:xfrm>
          <a:off x="577850" y="93768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068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14</a:t>
            </a:fld>
            <a:endParaRPr lang="en-IN"/>
          </a:p>
        </p:txBody>
      </p:sp>
      <p:sp>
        <p:nvSpPr>
          <p:cNvPr id="5" name="Rectangle 4">
            <a:extLst>
              <a:ext uri="{FF2B5EF4-FFF2-40B4-BE49-F238E27FC236}">
                <a16:creationId xmlns:a16="http://schemas.microsoft.com/office/drawing/2014/main" id="{5C3A5F22-24B0-4221-B92C-AC95B480BADD}"/>
              </a:ext>
            </a:extLst>
          </p:cNvPr>
          <p:cNvSpPr/>
          <p:nvPr/>
        </p:nvSpPr>
        <p:spPr>
          <a:xfrm>
            <a:off x="3762149" y="3746108"/>
            <a:ext cx="8182198" cy="2308324"/>
          </a:xfrm>
          <a:prstGeom prst="rect">
            <a:avLst/>
          </a:prstGeom>
        </p:spPr>
        <p:txBody>
          <a:bodyPr wrap="square">
            <a:spAutoFit/>
          </a:bodyPr>
          <a:lstStyle/>
          <a:p>
            <a:pPr algn="just" fontAlgn="base"/>
            <a:endParaRPr lang="en-US" sz="1600" dirty="0">
              <a:solidFill>
                <a:srgbClr val="000000"/>
              </a:solidFill>
              <a:latin typeface="Verdana" panose="020B0604030504040204" pitchFamily="34" charset="0"/>
              <a:ea typeface="Verdana" panose="020B0604030504040204" pitchFamily="34" charset="0"/>
            </a:endParaRPr>
          </a:p>
          <a:p>
            <a:pPr marL="285750" indent="-285750" algn="just" fontAlgn="base">
              <a:buFont typeface="Arial" panose="020B0604020202020204" pitchFamily="34" charset="0"/>
              <a:buChar char="•"/>
            </a:pPr>
            <a:endParaRPr lang="en-US" sz="1600" dirty="0">
              <a:solidFill>
                <a:srgbClr val="000000"/>
              </a:solidFill>
              <a:latin typeface="Verdana" panose="020B0604030504040204" pitchFamily="34" charset="0"/>
              <a:ea typeface="Verdana" panose="020B0604030504040204" pitchFamily="34" charset="0"/>
            </a:endParaRPr>
          </a:p>
          <a:p>
            <a:pPr marL="285750" indent="-285750" algn="just" fontAlgn="base">
              <a:buFont typeface="Arial" panose="020B0604020202020204" pitchFamily="34" charset="0"/>
              <a:buChar char="•"/>
            </a:pPr>
            <a:endParaRPr lang="en-US" sz="1600" b="0" i="0" dirty="0">
              <a:solidFill>
                <a:srgbClr val="000000"/>
              </a:solidFill>
              <a:effectLst/>
              <a:latin typeface="Verdana" panose="020B0604030504040204" pitchFamily="34" charset="0"/>
              <a:ea typeface="Verdana" panose="020B0604030504040204" pitchFamily="34" charset="0"/>
            </a:endParaRPr>
          </a:p>
          <a:p>
            <a:pPr algn="just" fontAlgn="base"/>
            <a:endParaRPr lang="en-US" sz="1600" b="0" i="0" dirty="0">
              <a:solidFill>
                <a:srgbClr val="000000"/>
              </a:solidFill>
              <a:effectLst/>
              <a:latin typeface="Verdana" panose="020B0604030504040204" pitchFamily="34" charset="0"/>
              <a:ea typeface="Verdana" panose="020B0604030504040204" pitchFamily="34" charset="0"/>
            </a:endParaRPr>
          </a:p>
          <a:p>
            <a:pPr algn="just" fontAlgn="base"/>
            <a:endParaRPr lang="en-US" sz="1600" dirty="0">
              <a:solidFill>
                <a:srgbClr val="000000"/>
              </a:solidFill>
              <a:latin typeface="Verdana" panose="020B0604030504040204" pitchFamily="34" charset="0"/>
              <a:ea typeface="Verdana" panose="020B0604030504040204" pitchFamily="34" charset="0"/>
            </a:endParaRPr>
          </a:p>
          <a:p>
            <a:pPr algn="just" fontAlgn="base"/>
            <a:r>
              <a:rPr lang="en-US" sz="1600" b="1" i="0" dirty="0">
                <a:solidFill>
                  <a:srgbClr val="000000"/>
                </a:solidFill>
                <a:effectLst/>
                <a:latin typeface="Verdana" panose="020B0604030504040204" pitchFamily="34" charset="0"/>
                <a:ea typeface="Verdana" panose="020B0604030504040204" pitchFamily="34" charset="0"/>
              </a:rPr>
              <a:t>Governance</a:t>
            </a:r>
            <a:r>
              <a:rPr lang="en-US" sz="1600" b="0" i="0" dirty="0">
                <a:solidFill>
                  <a:srgbClr val="000000"/>
                </a:solidFill>
                <a:effectLst/>
                <a:latin typeface="Verdana" panose="020B0604030504040204" pitchFamily="34" charset="0"/>
                <a:ea typeface="Verdana" panose="020B0604030504040204" pitchFamily="34" charset="0"/>
              </a:rPr>
              <a:t> – management compensation, bribery, corruption, whistle blowing schemes and whistle blower protection, lobbying and political influence. An example of a governance factor for an airline would include dealing with regulators and safety auditors in a transparent manner.</a:t>
            </a:r>
          </a:p>
        </p:txBody>
      </p:sp>
      <p:sp>
        <p:nvSpPr>
          <p:cNvPr id="6" name="Rectangle 5">
            <a:extLst>
              <a:ext uri="{FF2B5EF4-FFF2-40B4-BE49-F238E27FC236}">
                <a16:creationId xmlns:a16="http://schemas.microsoft.com/office/drawing/2014/main" id="{713C7EBE-5093-47D6-BEC8-374EB24FFA2E}"/>
              </a:ext>
            </a:extLst>
          </p:cNvPr>
          <p:cNvSpPr/>
          <p:nvPr/>
        </p:nvSpPr>
        <p:spPr>
          <a:xfrm>
            <a:off x="200022" y="261344"/>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ESG Considerations</a:t>
            </a:r>
          </a:p>
        </p:txBody>
      </p:sp>
      <p:cxnSp>
        <p:nvCxnSpPr>
          <p:cNvPr id="7" name="Straight Connector 6">
            <a:extLst>
              <a:ext uri="{FF2B5EF4-FFF2-40B4-BE49-F238E27FC236}">
                <a16:creationId xmlns:a16="http://schemas.microsoft.com/office/drawing/2014/main" id="{A768D815-7D09-4521-B340-89818C18FDB5}"/>
              </a:ext>
            </a:extLst>
          </p:cNvPr>
          <p:cNvCxnSpPr/>
          <p:nvPr/>
        </p:nvCxnSpPr>
        <p:spPr>
          <a:xfrm>
            <a:off x="390525" y="75247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388" name="Picture 4" descr="8 Simple Ways to Help the Environment">
            <a:extLst>
              <a:ext uri="{FF2B5EF4-FFF2-40B4-BE49-F238E27FC236}">
                <a16:creationId xmlns:a16="http://schemas.microsoft.com/office/drawing/2014/main" id="{51116A80-0D80-482F-82A5-DEA507B481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401" y="947740"/>
            <a:ext cx="2509720" cy="152426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649B135-6AC7-4AB5-963F-5814A12531CC}"/>
              </a:ext>
            </a:extLst>
          </p:cNvPr>
          <p:cNvSpPr/>
          <p:nvPr/>
        </p:nvSpPr>
        <p:spPr>
          <a:xfrm>
            <a:off x="3609976" y="1126734"/>
            <a:ext cx="8086724" cy="830997"/>
          </a:xfrm>
          <a:prstGeom prst="rect">
            <a:avLst/>
          </a:prstGeom>
        </p:spPr>
        <p:txBody>
          <a:bodyPr wrap="square">
            <a:spAutoFit/>
          </a:bodyPr>
          <a:lstStyle/>
          <a:p>
            <a:pPr algn="just" fontAlgn="base"/>
            <a:r>
              <a:rPr lang="en-US" sz="1600" b="1" dirty="0">
                <a:solidFill>
                  <a:srgbClr val="000000"/>
                </a:solidFill>
                <a:latin typeface="Verdana" panose="020B0604030504040204" pitchFamily="34" charset="0"/>
                <a:ea typeface="Verdana" panose="020B0604030504040204" pitchFamily="34" charset="0"/>
              </a:rPr>
              <a:t>Environmental</a:t>
            </a:r>
            <a:r>
              <a:rPr lang="en-US" sz="1600" dirty="0">
                <a:solidFill>
                  <a:srgbClr val="000000"/>
                </a:solidFill>
                <a:latin typeface="Verdana" panose="020B0604030504040204" pitchFamily="34" charset="0"/>
                <a:ea typeface="Verdana" panose="020B0604030504040204" pitchFamily="34" charset="0"/>
              </a:rPr>
              <a:t> – climate change, pollution, raw material use, energy efficiency and recycling practices. An example of an environmental factor for airlines includes carbon emissions from its fleet.</a:t>
            </a:r>
          </a:p>
        </p:txBody>
      </p:sp>
      <p:pic>
        <p:nvPicPr>
          <p:cNvPr id="16390" name="Picture 6" descr="Group of people supportively stacking their fists">
            <a:extLst>
              <a:ext uri="{FF2B5EF4-FFF2-40B4-BE49-F238E27FC236}">
                <a16:creationId xmlns:a16="http://schemas.microsoft.com/office/drawing/2014/main" id="{B0629F88-0F23-400F-BA26-15EE8045B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2863749"/>
            <a:ext cx="2509720" cy="167210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FA5F1B0-A968-4A62-A521-3D8C2AF989F0}"/>
              </a:ext>
            </a:extLst>
          </p:cNvPr>
          <p:cNvSpPr/>
          <p:nvPr/>
        </p:nvSpPr>
        <p:spPr>
          <a:xfrm>
            <a:off x="3676652" y="2596005"/>
            <a:ext cx="7896220" cy="1569660"/>
          </a:xfrm>
          <a:prstGeom prst="rect">
            <a:avLst/>
          </a:prstGeom>
        </p:spPr>
        <p:txBody>
          <a:bodyPr wrap="square">
            <a:spAutoFit/>
          </a:bodyPr>
          <a:lstStyle/>
          <a:p>
            <a:pPr algn="just"/>
            <a:r>
              <a:rPr lang="en-US" sz="1600" b="1" dirty="0">
                <a:solidFill>
                  <a:srgbClr val="000000"/>
                </a:solidFill>
                <a:latin typeface="Verdana" panose="020B0604030504040204" pitchFamily="34" charset="0"/>
                <a:ea typeface="Verdana" panose="020B0604030504040204" pitchFamily="34" charset="0"/>
              </a:rPr>
              <a:t>Social</a:t>
            </a:r>
            <a:r>
              <a:rPr lang="en-US" sz="1600" dirty="0">
                <a:solidFill>
                  <a:srgbClr val="000000"/>
                </a:solidFill>
                <a:latin typeface="Verdana" panose="020B0604030504040204" pitchFamily="34" charset="0"/>
                <a:ea typeface="Verdana" panose="020B0604030504040204" pitchFamily="34" charset="0"/>
              </a:rPr>
              <a:t> – employee rights, employee engagement and turnover, health and safety, satisfaction (both employee and customer), equality, transparency, gender and diversity, supply chain and procurement. An example of a social factor for an airline would include health and safety policy for its engineers working in the aircraft maintenance division or in the airline’s maintenance hangers.</a:t>
            </a:r>
            <a:endParaRPr lang="en-IN" sz="1600" dirty="0"/>
          </a:p>
        </p:txBody>
      </p:sp>
      <p:pic>
        <p:nvPicPr>
          <p:cNvPr id="11" name="Picture 10">
            <a:extLst>
              <a:ext uri="{FF2B5EF4-FFF2-40B4-BE49-F238E27FC236}">
                <a16:creationId xmlns:a16="http://schemas.microsoft.com/office/drawing/2014/main" id="{2F14A3D2-22CE-4124-A1C0-6A3A1B40E32C}"/>
              </a:ext>
            </a:extLst>
          </p:cNvPr>
          <p:cNvPicPr>
            <a:picLocks noChangeAspect="1"/>
          </p:cNvPicPr>
          <p:nvPr/>
        </p:nvPicPr>
        <p:blipFill>
          <a:blip r:embed="rId4"/>
          <a:stretch>
            <a:fillRect/>
          </a:stretch>
        </p:blipFill>
        <p:spPr>
          <a:xfrm>
            <a:off x="449942" y="4814806"/>
            <a:ext cx="2450304" cy="1651890"/>
          </a:xfrm>
          <a:prstGeom prst="rect">
            <a:avLst/>
          </a:prstGeom>
        </p:spPr>
      </p:pic>
    </p:spTree>
    <p:extLst>
      <p:ext uri="{BB962C8B-B14F-4D97-AF65-F5344CB8AC3E}">
        <p14:creationId xmlns:p14="http://schemas.microsoft.com/office/powerpoint/2010/main" val="3053783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15</a:t>
            </a:fld>
            <a:endParaRPr lang="en-IN" dirty="0"/>
          </a:p>
        </p:txBody>
      </p:sp>
      <p:sp>
        <p:nvSpPr>
          <p:cNvPr id="7" name="Rectangle 6">
            <a:extLst>
              <a:ext uri="{FF2B5EF4-FFF2-40B4-BE49-F238E27FC236}">
                <a16:creationId xmlns:a16="http://schemas.microsoft.com/office/drawing/2014/main" id="{A0174B7F-6F11-4500-A077-9A2441104806}"/>
              </a:ext>
            </a:extLst>
          </p:cNvPr>
          <p:cNvSpPr/>
          <p:nvPr/>
        </p:nvSpPr>
        <p:spPr>
          <a:xfrm>
            <a:off x="200022" y="261344"/>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ESG Considerations</a:t>
            </a:r>
          </a:p>
        </p:txBody>
      </p:sp>
      <p:cxnSp>
        <p:nvCxnSpPr>
          <p:cNvPr id="8" name="Straight Connector 7">
            <a:extLst>
              <a:ext uri="{FF2B5EF4-FFF2-40B4-BE49-F238E27FC236}">
                <a16:creationId xmlns:a16="http://schemas.microsoft.com/office/drawing/2014/main" id="{9B65336F-257E-4C09-88AB-E105E0E620BB}"/>
              </a:ext>
            </a:extLst>
          </p:cNvPr>
          <p:cNvCxnSpPr/>
          <p:nvPr/>
        </p:nvCxnSpPr>
        <p:spPr>
          <a:xfrm>
            <a:off x="390525" y="75247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D9CE98A-5EF9-46E5-BE19-7F56BD1BCB71}"/>
              </a:ext>
            </a:extLst>
          </p:cNvPr>
          <p:cNvSpPr/>
          <p:nvPr/>
        </p:nvSpPr>
        <p:spPr>
          <a:xfrm>
            <a:off x="485775" y="1028700"/>
            <a:ext cx="11334750" cy="27617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ESG Financing</a:t>
            </a:r>
            <a:endParaRPr lang="en-IN" dirty="0"/>
          </a:p>
        </p:txBody>
      </p:sp>
      <p:sp>
        <p:nvSpPr>
          <p:cNvPr id="10" name="Rectangle 9">
            <a:extLst>
              <a:ext uri="{FF2B5EF4-FFF2-40B4-BE49-F238E27FC236}">
                <a16:creationId xmlns:a16="http://schemas.microsoft.com/office/drawing/2014/main" id="{0BC20D95-F3B8-40F9-83A6-D394604DDD4F}"/>
              </a:ext>
            </a:extLst>
          </p:cNvPr>
          <p:cNvSpPr/>
          <p:nvPr/>
        </p:nvSpPr>
        <p:spPr>
          <a:xfrm>
            <a:off x="523875" y="1581097"/>
            <a:ext cx="2520000" cy="365125"/>
          </a:xfrm>
          <a:prstGeom prst="rect">
            <a:avLst/>
          </a:prstGeom>
          <a:solidFill>
            <a:srgbClr val="4EE2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Verdana" panose="020B0604030504040204" pitchFamily="34" charset="0"/>
                <a:ea typeface="Verdana" panose="020B0604030504040204" pitchFamily="34" charset="0"/>
              </a:rPr>
              <a:t>Green ESG</a:t>
            </a:r>
            <a:endParaRPr lang="en-IN" b="1" dirty="0">
              <a:solidFill>
                <a:schemeClr val="bg1"/>
              </a:solidFill>
            </a:endParaRPr>
          </a:p>
        </p:txBody>
      </p:sp>
      <p:sp>
        <p:nvSpPr>
          <p:cNvPr id="12" name="Rectangle 11">
            <a:extLst>
              <a:ext uri="{FF2B5EF4-FFF2-40B4-BE49-F238E27FC236}">
                <a16:creationId xmlns:a16="http://schemas.microsoft.com/office/drawing/2014/main" id="{5933E365-8340-42A0-9688-404A5C36D33E}"/>
              </a:ext>
            </a:extLst>
          </p:cNvPr>
          <p:cNvSpPr/>
          <p:nvPr/>
        </p:nvSpPr>
        <p:spPr>
          <a:xfrm>
            <a:off x="3252787" y="1594905"/>
            <a:ext cx="2520000" cy="365125"/>
          </a:xfrm>
          <a:prstGeom prst="rect">
            <a:avLst/>
          </a:prstGeom>
          <a:solidFill>
            <a:srgbClr val="4EE2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Verdana" panose="020B0604030504040204" pitchFamily="34" charset="0"/>
                <a:ea typeface="Verdana" panose="020B0604030504040204" pitchFamily="34" charset="0"/>
              </a:rPr>
              <a:t>Social ESG</a:t>
            </a:r>
            <a:endParaRPr lang="en-IN" b="1" dirty="0">
              <a:solidFill>
                <a:schemeClr val="bg1"/>
              </a:solidFill>
            </a:endParaRPr>
          </a:p>
        </p:txBody>
      </p:sp>
      <p:sp>
        <p:nvSpPr>
          <p:cNvPr id="13" name="Rectangle 12">
            <a:extLst>
              <a:ext uri="{FF2B5EF4-FFF2-40B4-BE49-F238E27FC236}">
                <a16:creationId xmlns:a16="http://schemas.microsoft.com/office/drawing/2014/main" id="{8B122E14-8F79-462D-8C97-E513EB465EB8}"/>
              </a:ext>
            </a:extLst>
          </p:cNvPr>
          <p:cNvSpPr/>
          <p:nvPr/>
        </p:nvSpPr>
        <p:spPr>
          <a:xfrm>
            <a:off x="6477000" y="1480931"/>
            <a:ext cx="2520000" cy="541066"/>
          </a:xfrm>
          <a:prstGeom prst="rect">
            <a:avLst/>
          </a:prstGeom>
          <a:solidFill>
            <a:srgbClr val="4EE2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Sustainability ESG</a:t>
            </a:r>
            <a:endParaRPr lang="en-IN" b="1" dirty="0"/>
          </a:p>
        </p:txBody>
      </p:sp>
      <p:sp>
        <p:nvSpPr>
          <p:cNvPr id="14" name="Rectangle 13">
            <a:extLst>
              <a:ext uri="{FF2B5EF4-FFF2-40B4-BE49-F238E27FC236}">
                <a16:creationId xmlns:a16="http://schemas.microsoft.com/office/drawing/2014/main" id="{0FB0C9FE-D0AE-484E-8671-C34357DAF958}"/>
              </a:ext>
            </a:extLst>
          </p:cNvPr>
          <p:cNvSpPr/>
          <p:nvPr/>
        </p:nvSpPr>
        <p:spPr>
          <a:xfrm>
            <a:off x="9210675" y="1497179"/>
            <a:ext cx="2520000" cy="541066"/>
          </a:xfrm>
          <a:prstGeom prst="rect">
            <a:avLst/>
          </a:prstGeom>
          <a:solidFill>
            <a:srgbClr val="4EE2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Sustainability-Linked ESG</a:t>
            </a:r>
            <a:endParaRPr lang="en-IN" b="1" dirty="0"/>
          </a:p>
        </p:txBody>
      </p:sp>
      <p:pic>
        <p:nvPicPr>
          <p:cNvPr id="17410" name="Picture 2" descr="Featured Image">
            <a:extLst>
              <a:ext uri="{FF2B5EF4-FFF2-40B4-BE49-F238E27FC236}">
                <a16:creationId xmlns:a16="http://schemas.microsoft.com/office/drawing/2014/main" id="{7B310007-F35B-4C99-A322-5F3B5E540D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6" y="2168515"/>
            <a:ext cx="2520000" cy="16650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Table 14">
            <a:extLst>
              <a:ext uri="{FF2B5EF4-FFF2-40B4-BE49-F238E27FC236}">
                <a16:creationId xmlns:a16="http://schemas.microsoft.com/office/drawing/2014/main" id="{324A9D16-65B7-4267-95DA-3B00F8584E92}"/>
              </a:ext>
            </a:extLst>
          </p:cNvPr>
          <p:cNvGraphicFramePr>
            <a:graphicFrameLocks noGrp="1"/>
          </p:cNvGraphicFramePr>
          <p:nvPr>
            <p:extLst>
              <p:ext uri="{D42A27DB-BD31-4B8C-83A1-F6EECF244321}">
                <p14:modId xmlns:p14="http://schemas.microsoft.com/office/powerpoint/2010/main" val="4059379915"/>
              </p:ext>
            </p:extLst>
          </p:nvPr>
        </p:nvGraphicFramePr>
        <p:xfrm>
          <a:off x="448787" y="3951659"/>
          <a:ext cx="2595088" cy="822960"/>
        </p:xfrm>
        <a:graphic>
          <a:graphicData uri="http://schemas.openxmlformats.org/drawingml/2006/table">
            <a:tbl>
              <a:tblPr firstRow="1" bandRow="1">
                <a:tableStyleId>{2D5ABB26-0587-4C30-8999-92F81FD0307C}</a:tableStyleId>
              </a:tblPr>
              <a:tblGrid>
                <a:gridCol w="2595088">
                  <a:extLst>
                    <a:ext uri="{9D8B030D-6E8A-4147-A177-3AD203B41FA5}">
                      <a16:colId xmlns:a16="http://schemas.microsoft.com/office/drawing/2014/main" val="341089706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Green ESGs are for those that require funds from lenders to be used for a specific sustainable purpose or project. </a:t>
                      </a:r>
                      <a:endParaRPr lang="en-IN" sz="1200" dirty="0"/>
                    </a:p>
                  </a:txBody>
                  <a:tcPr/>
                </a:tc>
                <a:extLst>
                  <a:ext uri="{0D108BD9-81ED-4DB2-BD59-A6C34878D82A}">
                    <a16:rowId xmlns:a16="http://schemas.microsoft.com/office/drawing/2014/main" val="125620041"/>
                  </a:ext>
                </a:extLst>
              </a:tr>
            </a:tbl>
          </a:graphicData>
        </a:graphic>
      </p:graphicFrame>
      <p:pic>
        <p:nvPicPr>
          <p:cNvPr id="17412" name="Picture 4" descr="Green Bonds: What They Are &amp; How They Work | Seeking Alpha">
            <a:extLst>
              <a:ext uri="{FF2B5EF4-FFF2-40B4-BE49-F238E27FC236}">
                <a16:creationId xmlns:a16="http://schemas.microsoft.com/office/drawing/2014/main" id="{E5E8A17B-DA33-4587-B4FA-193BB8EA0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2787" y="2250062"/>
            <a:ext cx="2520000" cy="166508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1E8CA4C9-EC0B-45CB-9BF2-74D62C8D7C51}"/>
              </a:ext>
            </a:extLst>
          </p:cNvPr>
          <p:cNvSpPr/>
          <p:nvPr/>
        </p:nvSpPr>
        <p:spPr>
          <a:xfrm>
            <a:off x="3252787" y="3971263"/>
            <a:ext cx="2520000" cy="1015663"/>
          </a:xfrm>
          <a:prstGeom prst="rect">
            <a:avLst/>
          </a:prstGeom>
        </p:spPr>
        <p:txBody>
          <a:bodyPr wrap="square">
            <a:spAutoFit/>
          </a:bodyPr>
          <a:lstStyle/>
          <a:p>
            <a:pPr fontAlgn="base"/>
            <a:r>
              <a:rPr lang="en-US" sz="1200" dirty="0">
                <a:solidFill>
                  <a:srgbClr val="000000"/>
                </a:solidFill>
                <a:latin typeface="Verdana" panose="020B0604030504040204" pitchFamily="34" charset="0"/>
                <a:ea typeface="Verdana" panose="020B0604030504040204" pitchFamily="34" charset="0"/>
              </a:rPr>
              <a:t>Funds used for purposes or projects falling under the ‘social’ category is called Social ESGs instead of Green ESGs.</a:t>
            </a:r>
          </a:p>
        </p:txBody>
      </p:sp>
      <p:pic>
        <p:nvPicPr>
          <p:cNvPr id="17414" name="Picture 6" descr="ESG will help companies create ...">
            <a:extLst>
              <a:ext uri="{FF2B5EF4-FFF2-40B4-BE49-F238E27FC236}">
                <a16:creationId xmlns:a16="http://schemas.microsoft.com/office/drawing/2014/main" id="{6D284BF7-0AED-4DB0-9AE0-274336C959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3512" y="2250062"/>
            <a:ext cx="2466975" cy="1701597"/>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Green, ESG-linked bonds issuance to hit ...">
            <a:extLst>
              <a:ext uri="{FF2B5EF4-FFF2-40B4-BE49-F238E27FC236}">
                <a16:creationId xmlns:a16="http://schemas.microsoft.com/office/drawing/2014/main" id="{9204BCF8-F0E4-4809-8D4C-5705D72535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35738" y="2250062"/>
            <a:ext cx="2494938" cy="1743075"/>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E3567F91-6111-47FF-AA29-616626886A00}"/>
              </a:ext>
            </a:extLst>
          </p:cNvPr>
          <p:cNvSpPr/>
          <p:nvPr/>
        </p:nvSpPr>
        <p:spPr>
          <a:xfrm>
            <a:off x="9210675" y="4071167"/>
            <a:ext cx="2520000" cy="2677656"/>
          </a:xfrm>
          <a:prstGeom prst="rect">
            <a:avLst/>
          </a:prstGeom>
        </p:spPr>
        <p:txBody>
          <a:bodyPr wrap="square">
            <a:spAutoFit/>
          </a:bodyPr>
          <a:lstStyle/>
          <a:p>
            <a:pPr fontAlgn="base"/>
            <a:r>
              <a:rPr lang="en-US" sz="1200" dirty="0">
                <a:solidFill>
                  <a:srgbClr val="000000"/>
                </a:solidFill>
                <a:latin typeface="Verdana" panose="020B0604030504040204" pitchFamily="34" charset="0"/>
                <a:ea typeface="Verdana" panose="020B0604030504040204" pitchFamily="34" charset="0"/>
              </a:rPr>
              <a:t>Sustainability-Linked ESGs are not tied to a specific project. Rather the financing terms are linked to the borrower’s performance against sustainable performance targets. The borrower has pre-determined sustainability targets measured by pre-established KPIs. The performance of the borrower on those targets drives the financing terms / costs.</a:t>
            </a:r>
          </a:p>
        </p:txBody>
      </p:sp>
      <p:sp>
        <p:nvSpPr>
          <p:cNvPr id="23" name="Rectangle 22">
            <a:extLst>
              <a:ext uri="{FF2B5EF4-FFF2-40B4-BE49-F238E27FC236}">
                <a16:creationId xmlns:a16="http://schemas.microsoft.com/office/drawing/2014/main" id="{DE947030-540D-4E7E-898C-31249A066818}"/>
              </a:ext>
            </a:extLst>
          </p:cNvPr>
          <p:cNvSpPr/>
          <p:nvPr/>
        </p:nvSpPr>
        <p:spPr>
          <a:xfrm>
            <a:off x="6382387" y="4037666"/>
            <a:ext cx="2520000" cy="1015663"/>
          </a:xfrm>
          <a:prstGeom prst="rect">
            <a:avLst/>
          </a:prstGeom>
        </p:spPr>
        <p:txBody>
          <a:bodyPr wrap="square">
            <a:spAutoFit/>
          </a:bodyPr>
          <a:lstStyle/>
          <a:p>
            <a:pPr fontAlgn="base"/>
            <a:r>
              <a:rPr lang="en-US" sz="1200" dirty="0">
                <a:solidFill>
                  <a:srgbClr val="000000"/>
                </a:solidFill>
                <a:latin typeface="Verdana" panose="020B0604030504040204" pitchFamily="34" charset="0"/>
                <a:ea typeface="Verdana" panose="020B0604030504040204" pitchFamily="34" charset="0"/>
              </a:rPr>
              <a:t>Similar to Green and Social ESGs, these involve utilization of funds for projects with a combination of green and social elements.</a:t>
            </a:r>
          </a:p>
        </p:txBody>
      </p:sp>
    </p:spTree>
    <p:extLst>
      <p:ext uri="{BB962C8B-B14F-4D97-AF65-F5344CB8AC3E}">
        <p14:creationId xmlns:p14="http://schemas.microsoft.com/office/powerpoint/2010/main" val="3974418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16</a:t>
            </a:fld>
            <a:endParaRPr lang="en-IN"/>
          </a:p>
        </p:txBody>
      </p:sp>
      <p:pic>
        <p:nvPicPr>
          <p:cNvPr id="8194" name="Picture 2" descr="https://www.ca-cib.com/_next/image?url=http%3A%2F%2Fbo-en-instit-cacib.adsi.credit-agricole.fr%2Fsites%2Fdefault%2Ffiles%2Fstyles%2Fmax_2600x2600%2Fpublic%2F2024-01%2Fshutterstock_1923508523_1.jpg%3Fitok%3DfIbU6QXD&amp;w=3840&amp;q=75">
            <a:extLst>
              <a:ext uri="{FF2B5EF4-FFF2-40B4-BE49-F238E27FC236}">
                <a16:creationId xmlns:a16="http://schemas.microsoft.com/office/drawing/2014/main" id="{77326AD3-7F1F-4551-803F-FE5DB5F8B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0"/>
            <a:ext cx="59436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63530DA-2842-4D51-8B4F-3DAE0E3A79CF}"/>
              </a:ext>
            </a:extLst>
          </p:cNvPr>
          <p:cNvPicPr>
            <a:picLocks noChangeAspect="1"/>
          </p:cNvPicPr>
          <p:nvPr/>
        </p:nvPicPr>
        <p:blipFill>
          <a:blip r:embed="rId3"/>
          <a:stretch>
            <a:fillRect/>
          </a:stretch>
        </p:blipFill>
        <p:spPr>
          <a:xfrm>
            <a:off x="152400" y="325830"/>
            <a:ext cx="5943600" cy="2674620"/>
          </a:xfrm>
          <a:prstGeom prst="rect">
            <a:avLst/>
          </a:prstGeom>
        </p:spPr>
      </p:pic>
      <p:sp>
        <p:nvSpPr>
          <p:cNvPr id="6" name="Rectangle 5">
            <a:extLst>
              <a:ext uri="{FF2B5EF4-FFF2-40B4-BE49-F238E27FC236}">
                <a16:creationId xmlns:a16="http://schemas.microsoft.com/office/drawing/2014/main" id="{EB38D39D-A4BF-44B3-984E-BFFFC387A005}"/>
              </a:ext>
            </a:extLst>
          </p:cNvPr>
          <p:cNvSpPr/>
          <p:nvPr/>
        </p:nvSpPr>
        <p:spPr>
          <a:xfrm>
            <a:off x="76200" y="3542169"/>
            <a:ext cx="6096000" cy="1600438"/>
          </a:xfrm>
          <a:prstGeom prst="rect">
            <a:avLst/>
          </a:prstGeom>
        </p:spPr>
        <p:txBody>
          <a:bodyPr>
            <a:spAutoFit/>
          </a:bodyPr>
          <a:lstStyle/>
          <a:p>
            <a:pPr marL="285750" indent="-285750" algn="just" fontAlgn="base">
              <a:buFont typeface="Arial" panose="020B0604020202020204" pitchFamily="34" charset="0"/>
              <a:buChar char="•"/>
            </a:pPr>
            <a:r>
              <a:rPr lang="en-US" sz="1400" dirty="0">
                <a:solidFill>
                  <a:srgbClr val="000000"/>
                </a:solidFill>
                <a:latin typeface="Verdana" panose="020B0604030504040204" pitchFamily="34" charset="0"/>
                <a:ea typeface="Verdana" panose="020B0604030504040204" pitchFamily="34" charset="0"/>
              </a:rPr>
              <a:t>ESG investing has seen steady growth in demand over the past decade. The first phase of sustainable investing began in 1995.</a:t>
            </a:r>
          </a:p>
          <a:p>
            <a:pPr algn="just" fontAlgn="base"/>
            <a:endParaRPr lang="en-US" sz="1400" dirty="0">
              <a:solidFill>
                <a:srgbClr val="000000"/>
              </a:solidFill>
              <a:latin typeface="Verdana" panose="020B0604030504040204" pitchFamily="34" charset="0"/>
              <a:ea typeface="Verdana" panose="020B0604030504040204" pitchFamily="34" charset="0"/>
            </a:endParaRPr>
          </a:p>
          <a:p>
            <a:pPr marL="285750" indent="-285750" algn="just" fontAlgn="base">
              <a:buFont typeface="Arial" panose="020B0604020202020204" pitchFamily="34" charset="0"/>
              <a:buChar char="•"/>
            </a:pPr>
            <a:r>
              <a:rPr lang="en-US" sz="1400" dirty="0">
                <a:solidFill>
                  <a:srgbClr val="000000"/>
                </a:solidFill>
                <a:latin typeface="Verdana" panose="020B0604030504040204" pitchFamily="34" charset="0"/>
                <a:ea typeface="Verdana" panose="020B0604030504040204" pitchFamily="34" charset="0"/>
              </a:rPr>
              <a:t>Over the past five to seven years, a true mainstream phase of ESG investing and growth has emerged.</a:t>
            </a:r>
          </a:p>
          <a:p>
            <a:pPr marL="285750" indent="-285750" algn="just" fontAlgn="base">
              <a:buFont typeface="Arial" panose="020B0604020202020204" pitchFamily="34" charset="0"/>
              <a:buChar char="•"/>
            </a:pPr>
            <a:endParaRPr lang="en-US" sz="1400" dirty="0">
              <a:solidFill>
                <a:srgbClr val="000000"/>
              </a:solidFill>
              <a:latin typeface="Verdana" panose="020B0604030504040204" pitchFamily="34" charset="0"/>
              <a:ea typeface="Verdana" panose="020B0604030504040204" pitchFamily="34" charset="0"/>
            </a:endParaRPr>
          </a:p>
        </p:txBody>
      </p:sp>
      <p:sp>
        <p:nvSpPr>
          <p:cNvPr id="8" name="Footer Placeholder 2">
            <a:extLst>
              <a:ext uri="{FF2B5EF4-FFF2-40B4-BE49-F238E27FC236}">
                <a16:creationId xmlns:a16="http://schemas.microsoft.com/office/drawing/2014/main" id="{DA4EA4E1-E7DE-41C5-A1A0-E1EE30B085E7}"/>
              </a:ext>
            </a:extLst>
          </p:cNvPr>
          <p:cNvSpPr>
            <a:spLocks noGrp="1"/>
          </p:cNvSpPr>
          <p:nvPr>
            <p:ph type="ftr" sz="quarter" idx="11"/>
          </p:nvPr>
        </p:nvSpPr>
        <p:spPr>
          <a:xfrm>
            <a:off x="4038600" y="6356350"/>
            <a:ext cx="4114800" cy="365125"/>
          </a:xfrm>
        </p:spPr>
        <p:txBody>
          <a:bodyPr/>
          <a:lstStyle/>
          <a:p>
            <a:r>
              <a:rPr lang="en-IN" dirty="0"/>
              <a:t>PRIVATE &amp; CONFIDENTIAL</a:t>
            </a:r>
          </a:p>
        </p:txBody>
      </p:sp>
    </p:spTree>
    <p:extLst>
      <p:ext uri="{BB962C8B-B14F-4D97-AF65-F5344CB8AC3E}">
        <p14:creationId xmlns:p14="http://schemas.microsoft.com/office/powerpoint/2010/main" val="674195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17</a:t>
            </a:fld>
            <a:endParaRPr lang="en-IN"/>
          </a:p>
        </p:txBody>
      </p:sp>
      <p:pic>
        <p:nvPicPr>
          <p:cNvPr id="5" name="Picture 4">
            <a:extLst>
              <a:ext uri="{FF2B5EF4-FFF2-40B4-BE49-F238E27FC236}">
                <a16:creationId xmlns:a16="http://schemas.microsoft.com/office/drawing/2014/main" id="{45B611CB-8B9F-49B3-BAF9-85F65D2F4990}"/>
              </a:ext>
            </a:extLst>
          </p:cNvPr>
          <p:cNvPicPr>
            <a:picLocks noChangeAspect="1"/>
          </p:cNvPicPr>
          <p:nvPr/>
        </p:nvPicPr>
        <p:blipFill>
          <a:blip r:embed="rId2"/>
          <a:stretch>
            <a:fillRect/>
          </a:stretch>
        </p:blipFill>
        <p:spPr>
          <a:xfrm>
            <a:off x="0" y="0"/>
            <a:ext cx="12191322" cy="6858000"/>
          </a:xfrm>
          <a:prstGeom prst="rect">
            <a:avLst/>
          </a:prstGeom>
        </p:spPr>
      </p:pic>
      <p:pic>
        <p:nvPicPr>
          <p:cNvPr id="6" name="Picture 5">
            <a:extLst>
              <a:ext uri="{FF2B5EF4-FFF2-40B4-BE49-F238E27FC236}">
                <a16:creationId xmlns:a16="http://schemas.microsoft.com/office/drawing/2014/main" id="{B6DEA328-F110-4F3F-9211-8B656A76C0EB}"/>
              </a:ext>
            </a:extLst>
          </p:cNvPr>
          <p:cNvPicPr>
            <a:picLocks noChangeAspect="1"/>
          </p:cNvPicPr>
          <p:nvPr/>
        </p:nvPicPr>
        <p:blipFill>
          <a:blip r:embed="rId3"/>
          <a:stretch>
            <a:fillRect/>
          </a:stretch>
        </p:blipFill>
        <p:spPr>
          <a:xfrm>
            <a:off x="9982200" y="136525"/>
            <a:ext cx="1939522" cy="937861"/>
          </a:xfrm>
          <a:prstGeom prst="rect">
            <a:avLst/>
          </a:prstGeom>
        </p:spPr>
      </p:pic>
      <p:graphicFrame>
        <p:nvGraphicFramePr>
          <p:cNvPr id="7" name="Table 6">
            <a:extLst>
              <a:ext uri="{FF2B5EF4-FFF2-40B4-BE49-F238E27FC236}">
                <a16:creationId xmlns:a16="http://schemas.microsoft.com/office/drawing/2014/main" id="{2C4E6CDD-5175-4E1C-8A4E-D1B0728EBB51}"/>
              </a:ext>
            </a:extLst>
          </p:cNvPr>
          <p:cNvGraphicFramePr>
            <a:graphicFrameLocks noGrp="1"/>
          </p:cNvGraphicFramePr>
          <p:nvPr>
            <p:extLst>
              <p:ext uri="{D42A27DB-BD31-4B8C-83A1-F6EECF244321}">
                <p14:modId xmlns:p14="http://schemas.microsoft.com/office/powerpoint/2010/main" val="2862786966"/>
              </p:ext>
            </p:extLst>
          </p:nvPr>
        </p:nvGraphicFramePr>
        <p:xfrm>
          <a:off x="26547" y="2302044"/>
          <a:ext cx="8128000" cy="2103120"/>
        </p:xfrm>
        <a:graphic>
          <a:graphicData uri="http://schemas.openxmlformats.org/drawingml/2006/table">
            <a:tbl>
              <a:tblPr firstRow="1" bandRow="1">
                <a:tableStyleId>{5940675A-B579-460E-94D1-54222C63F5DA}</a:tableStyleId>
              </a:tblPr>
              <a:tblGrid>
                <a:gridCol w="1454150">
                  <a:extLst>
                    <a:ext uri="{9D8B030D-6E8A-4147-A177-3AD203B41FA5}">
                      <a16:colId xmlns:a16="http://schemas.microsoft.com/office/drawing/2014/main" val="2990151743"/>
                    </a:ext>
                  </a:extLst>
                </a:gridCol>
                <a:gridCol w="6673850">
                  <a:extLst>
                    <a:ext uri="{9D8B030D-6E8A-4147-A177-3AD203B41FA5}">
                      <a16:colId xmlns:a16="http://schemas.microsoft.com/office/drawing/2014/main" val="15401594"/>
                    </a:ext>
                  </a:extLst>
                </a:gridCol>
              </a:tblGrid>
              <a:tr h="885350">
                <a:tc>
                  <a:txBody>
                    <a:bodyPr/>
                    <a:lstStyle/>
                    <a:p>
                      <a:endParaRPr lang="en-IN" sz="4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spc="300" dirty="0"/>
                        <a:t>Indian Aviation Industry </a:t>
                      </a:r>
                      <a:endParaRPr lang="en-IE" sz="4400" b="1" spc="300" dirty="0"/>
                    </a:p>
                    <a:p>
                      <a:endParaRPr lang="en-IN" sz="4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02833980"/>
                  </a:ext>
                </a:extLst>
              </a:tr>
            </a:tbl>
          </a:graphicData>
        </a:graphic>
      </p:graphicFrame>
      <p:graphicFrame>
        <p:nvGraphicFramePr>
          <p:cNvPr id="8" name="Table 7">
            <a:extLst>
              <a:ext uri="{FF2B5EF4-FFF2-40B4-BE49-F238E27FC236}">
                <a16:creationId xmlns:a16="http://schemas.microsoft.com/office/drawing/2014/main" id="{C0420432-AED2-4A00-A5C6-709EE7544EB3}"/>
              </a:ext>
            </a:extLst>
          </p:cNvPr>
          <p:cNvGraphicFramePr>
            <a:graphicFrameLocks noGrp="1"/>
          </p:cNvGraphicFramePr>
          <p:nvPr>
            <p:extLst>
              <p:ext uri="{D42A27DB-BD31-4B8C-83A1-F6EECF244321}">
                <p14:modId xmlns:p14="http://schemas.microsoft.com/office/powerpoint/2010/main" val="2983433681"/>
              </p:ext>
            </p:extLst>
          </p:nvPr>
        </p:nvGraphicFramePr>
        <p:xfrm>
          <a:off x="6489750" y="1609865"/>
          <a:ext cx="6013351" cy="2834640"/>
        </p:xfrm>
        <a:graphic>
          <a:graphicData uri="http://schemas.openxmlformats.org/drawingml/2006/table">
            <a:tbl>
              <a:tblPr firstRow="1" bandRow="1">
                <a:tableStyleId>{5940675A-B579-460E-94D1-54222C63F5DA}</a:tableStyleId>
              </a:tblPr>
              <a:tblGrid>
                <a:gridCol w="1075826">
                  <a:extLst>
                    <a:ext uri="{9D8B030D-6E8A-4147-A177-3AD203B41FA5}">
                      <a16:colId xmlns:a16="http://schemas.microsoft.com/office/drawing/2014/main" val="2990151743"/>
                    </a:ext>
                  </a:extLst>
                </a:gridCol>
                <a:gridCol w="4937525">
                  <a:extLst>
                    <a:ext uri="{9D8B030D-6E8A-4147-A177-3AD203B41FA5}">
                      <a16:colId xmlns:a16="http://schemas.microsoft.com/office/drawing/2014/main" val="15401594"/>
                    </a:ext>
                  </a:extLst>
                </a:gridCol>
              </a:tblGrid>
              <a:tr h="885350">
                <a:tc>
                  <a:txBody>
                    <a:bodyPr/>
                    <a:lstStyle/>
                    <a:p>
                      <a:endParaRPr lang="en-IN"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300" dirty="0"/>
                        <a:t>Passenger Traffic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300" dirty="0"/>
                        <a:t>Airlines &amp;Aircraft Orders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spc="3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300" dirty="0"/>
                        <a:t>Recent developments</a:t>
                      </a:r>
                      <a:endParaRPr lang="en-IE" sz="1800" b="1" spc="300" dirty="0"/>
                    </a:p>
                    <a:p>
                      <a:endParaRPr lang="en-IN"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02833980"/>
                  </a:ext>
                </a:extLst>
              </a:tr>
            </a:tbl>
          </a:graphicData>
        </a:graphic>
      </p:graphicFrame>
      <p:cxnSp>
        <p:nvCxnSpPr>
          <p:cNvPr id="9" name="Straight Connector 8">
            <a:extLst>
              <a:ext uri="{FF2B5EF4-FFF2-40B4-BE49-F238E27FC236}">
                <a16:creationId xmlns:a16="http://schemas.microsoft.com/office/drawing/2014/main" id="{DC5A16CD-0774-4384-A102-3AE4ECF67423}"/>
              </a:ext>
            </a:extLst>
          </p:cNvPr>
          <p:cNvCxnSpPr/>
          <p:nvPr/>
        </p:nvCxnSpPr>
        <p:spPr>
          <a:xfrm>
            <a:off x="7696199" y="4181475"/>
            <a:ext cx="3096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28AA9E-FD95-45BA-A18A-663D4379D917}"/>
              </a:ext>
            </a:extLst>
          </p:cNvPr>
          <p:cNvCxnSpPr>
            <a:cxnSpLocks/>
          </p:cNvCxnSpPr>
          <p:nvPr/>
        </p:nvCxnSpPr>
        <p:spPr>
          <a:xfrm flipV="1">
            <a:off x="1458634" y="2243328"/>
            <a:ext cx="0" cy="1876425"/>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F1A5F25-D33E-4E8B-8466-4CFADBF65D31}"/>
              </a:ext>
            </a:extLst>
          </p:cNvPr>
          <p:cNvCxnSpPr/>
          <p:nvPr/>
        </p:nvCxnSpPr>
        <p:spPr>
          <a:xfrm>
            <a:off x="7705724" y="1981200"/>
            <a:ext cx="2808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6A7DE75-76D3-4964-94A5-B82CC3617B44}"/>
              </a:ext>
            </a:extLst>
          </p:cNvPr>
          <p:cNvCxnSpPr/>
          <p:nvPr/>
        </p:nvCxnSpPr>
        <p:spPr>
          <a:xfrm>
            <a:off x="7677149" y="3086100"/>
            <a:ext cx="4068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F22167-90BA-4B64-BF1E-B4741DECF04F}"/>
              </a:ext>
            </a:extLst>
          </p:cNvPr>
          <p:cNvCxnSpPr/>
          <p:nvPr/>
        </p:nvCxnSpPr>
        <p:spPr>
          <a:xfrm>
            <a:off x="7696199" y="4181475"/>
            <a:ext cx="338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621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18</a:t>
            </a:fld>
            <a:endParaRPr lang="en-IN"/>
          </a:p>
        </p:txBody>
      </p:sp>
      <p:sp>
        <p:nvSpPr>
          <p:cNvPr id="10" name="Rectangle 9">
            <a:extLst>
              <a:ext uri="{FF2B5EF4-FFF2-40B4-BE49-F238E27FC236}">
                <a16:creationId xmlns:a16="http://schemas.microsoft.com/office/drawing/2014/main" id="{34D6AB15-7489-46BE-BDCD-48325FFB8609}"/>
              </a:ext>
            </a:extLst>
          </p:cNvPr>
          <p:cNvSpPr/>
          <p:nvPr/>
        </p:nvSpPr>
        <p:spPr>
          <a:xfrm>
            <a:off x="3962401" y="1027145"/>
            <a:ext cx="7772400" cy="2462213"/>
          </a:xfrm>
          <a:prstGeom prst="rect">
            <a:avLst/>
          </a:prstGeom>
        </p:spPr>
        <p:txBody>
          <a:bodyPr wrap="square">
            <a:spAutoFit/>
          </a:bodyPr>
          <a:lstStyle/>
          <a:p>
            <a:pPr marL="285750" indent="-285750" algn="just">
              <a:buFont typeface="Arial" panose="020B0604020202020204" pitchFamily="34" charset="0"/>
              <a:buChar char="•"/>
            </a:pPr>
            <a:r>
              <a:rPr lang="en-US" sz="1400" dirty="0">
                <a:solidFill>
                  <a:srgbClr val="002060"/>
                </a:solidFill>
                <a:latin typeface="Verdana" panose="020B0604030504040204" pitchFamily="34" charset="0"/>
                <a:ea typeface="Verdana" panose="020B0604030504040204" pitchFamily="34" charset="0"/>
              </a:rPr>
              <a:t>In 10 years, India has moved from the 10th largest economy of the world to the 5th largest economy of the world. </a:t>
            </a:r>
          </a:p>
          <a:p>
            <a:pPr marL="285750" indent="-285750" algn="just">
              <a:buFont typeface="Arial" panose="020B0604020202020204" pitchFamily="34" charset="0"/>
              <a:buChar char="•"/>
            </a:pPr>
            <a:endParaRPr lang="en-US" sz="1400" dirty="0">
              <a:solidFill>
                <a:srgbClr val="002060"/>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400" dirty="0">
                <a:solidFill>
                  <a:srgbClr val="002060"/>
                </a:solidFill>
                <a:latin typeface="Verdana" panose="020B0604030504040204" pitchFamily="34" charset="0"/>
                <a:ea typeface="Verdana" panose="020B0604030504040204" pitchFamily="34" charset="0"/>
              </a:rPr>
              <a:t>India’s GDP Growth rate in the last 10 years has been at an average Growth rate of 6-7 per cent. From 2006 to 2023, India averaged 6.15 per cent.</a:t>
            </a:r>
          </a:p>
          <a:p>
            <a:pPr marL="285750" indent="-285750" algn="just">
              <a:buFont typeface="Arial" panose="020B0604020202020204" pitchFamily="34" charset="0"/>
              <a:buChar char="•"/>
            </a:pPr>
            <a:endParaRPr lang="en-US" sz="1400" dirty="0">
              <a:solidFill>
                <a:srgbClr val="002060"/>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400" dirty="0">
                <a:solidFill>
                  <a:srgbClr val="002060"/>
                </a:solidFill>
                <a:latin typeface="Verdana" panose="020B0604030504040204" pitchFamily="34" charset="0"/>
                <a:ea typeface="Verdana" panose="020B0604030504040204" pitchFamily="34" charset="0"/>
              </a:rPr>
              <a:t>The most important and the fastest growing sector of Indian economy are services. Trade, hotels, transport and communication; financing, insurance, real estate and business services and community, social and personal services account for more than 60 percent of GDP.</a:t>
            </a:r>
          </a:p>
          <a:p>
            <a:pPr marL="285750" indent="-285750">
              <a:buFont typeface="Arial" panose="020B0604020202020204" pitchFamily="34" charset="0"/>
              <a:buChar char="•"/>
            </a:pPr>
            <a:endParaRPr lang="en-IN" sz="1400" dirty="0">
              <a:latin typeface="Verdana" panose="020B0604030504040204" pitchFamily="34" charset="0"/>
              <a:ea typeface="Verdana" panose="020B0604030504040204" pitchFamily="34" charset="0"/>
            </a:endParaRPr>
          </a:p>
        </p:txBody>
      </p:sp>
      <p:sp>
        <p:nvSpPr>
          <p:cNvPr id="15" name="Rectangle 14">
            <a:extLst>
              <a:ext uri="{FF2B5EF4-FFF2-40B4-BE49-F238E27FC236}">
                <a16:creationId xmlns:a16="http://schemas.microsoft.com/office/drawing/2014/main" id="{0F576B93-EA94-4D02-8FBB-800A0793B9B7}"/>
              </a:ext>
            </a:extLst>
          </p:cNvPr>
          <p:cNvSpPr/>
          <p:nvPr/>
        </p:nvSpPr>
        <p:spPr>
          <a:xfrm>
            <a:off x="200022" y="261344"/>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Passenger Growth</a:t>
            </a:r>
          </a:p>
        </p:txBody>
      </p:sp>
      <p:cxnSp>
        <p:nvCxnSpPr>
          <p:cNvPr id="16" name="Straight Connector 15">
            <a:extLst>
              <a:ext uri="{FF2B5EF4-FFF2-40B4-BE49-F238E27FC236}">
                <a16:creationId xmlns:a16="http://schemas.microsoft.com/office/drawing/2014/main" id="{C7D515CA-D4DD-4B7F-9A87-FCE8EE40B9A9}"/>
              </a:ext>
            </a:extLst>
          </p:cNvPr>
          <p:cNvCxnSpPr/>
          <p:nvPr/>
        </p:nvCxnSpPr>
        <p:spPr>
          <a:xfrm>
            <a:off x="381000" y="819150"/>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128" name="Picture 8" descr="chart">
            <a:extLst>
              <a:ext uri="{FF2B5EF4-FFF2-40B4-BE49-F238E27FC236}">
                <a16:creationId xmlns:a16="http://schemas.microsoft.com/office/drawing/2014/main" id="{1CBC4777-D91F-4303-B703-87630FC43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38" y="3776142"/>
            <a:ext cx="3717363" cy="22627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CDEBFD0-F681-4D57-B241-870C3D6095FD}"/>
              </a:ext>
            </a:extLst>
          </p:cNvPr>
          <p:cNvSpPr/>
          <p:nvPr/>
        </p:nvSpPr>
        <p:spPr>
          <a:xfrm>
            <a:off x="3962401" y="3955591"/>
            <a:ext cx="7772400" cy="1446550"/>
          </a:xfrm>
          <a:prstGeom prst="rect">
            <a:avLst/>
          </a:prstGeom>
        </p:spPr>
        <p:txBody>
          <a:bodyPr wrap="square">
            <a:spAutoFit/>
          </a:bodyPr>
          <a:lstStyle/>
          <a:p>
            <a:pPr marL="285750" indent="-285750" algn="just">
              <a:buFont typeface="Arial" panose="020B0604020202020204" pitchFamily="34" charset="0"/>
              <a:buChar char="•"/>
            </a:pPr>
            <a:r>
              <a:rPr lang="en-US" b="0" i="0" dirty="0">
                <a:solidFill>
                  <a:srgbClr val="282B32"/>
                </a:solidFill>
                <a:effectLst/>
                <a:latin typeface="Merriweather"/>
              </a:rPr>
              <a:t>Th</a:t>
            </a:r>
            <a:r>
              <a:rPr lang="en-US" sz="1400" dirty="0">
                <a:solidFill>
                  <a:srgbClr val="002060"/>
                </a:solidFill>
                <a:latin typeface="Verdana" panose="020B0604030504040204" pitchFamily="34" charset="0"/>
                <a:ea typeface="Verdana" panose="020B0604030504040204" pitchFamily="34" charset="0"/>
              </a:rPr>
              <a:t>e domestic and international air traffic in India crossed the pre-pandemic peak of 2018-19 in 2023-24 due to sustained increase in demand.</a:t>
            </a:r>
          </a:p>
          <a:p>
            <a:pPr marL="285750" indent="-285750" algn="just">
              <a:buFont typeface="Arial" panose="020B0604020202020204" pitchFamily="34" charset="0"/>
              <a:buChar char="•"/>
            </a:pPr>
            <a:endParaRPr lang="en-US" sz="1400" dirty="0">
              <a:solidFill>
                <a:srgbClr val="002060"/>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en-US" sz="1400" dirty="0">
                <a:solidFill>
                  <a:srgbClr val="002060"/>
                </a:solidFill>
                <a:latin typeface="Verdana" panose="020B0604030504040204" pitchFamily="34" charset="0"/>
                <a:ea typeface="Verdana" panose="020B0604030504040204" pitchFamily="34" charset="0"/>
              </a:rPr>
              <a:t>International air traffic in India saw faster growth than domestic air traffic in 2023-24. The international air traffic in the country stood at 69.7 million passengers in 2023-24, recording a 22.5 percent year-on-year (YoY) growth. </a:t>
            </a:r>
          </a:p>
        </p:txBody>
      </p:sp>
      <p:pic>
        <p:nvPicPr>
          <p:cNvPr id="12" name="Picture 11">
            <a:extLst>
              <a:ext uri="{FF2B5EF4-FFF2-40B4-BE49-F238E27FC236}">
                <a16:creationId xmlns:a16="http://schemas.microsoft.com/office/drawing/2014/main" id="{5386BE07-988D-43FA-B08C-00776F8587FC}"/>
              </a:ext>
            </a:extLst>
          </p:cNvPr>
          <p:cNvPicPr>
            <a:picLocks noChangeAspect="1"/>
          </p:cNvPicPr>
          <p:nvPr/>
        </p:nvPicPr>
        <p:blipFill>
          <a:blip r:embed="rId3"/>
          <a:stretch>
            <a:fillRect/>
          </a:stretch>
        </p:blipFill>
        <p:spPr>
          <a:xfrm>
            <a:off x="245038" y="1137349"/>
            <a:ext cx="3717363" cy="2158293"/>
          </a:xfrm>
          <a:prstGeom prst="rect">
            <a:avLst/>
          </a:prstGeom>
        </p:spPr>
      </p:pic>
    </p:spTree>
    <p:extLst>
      <p:ext uri="{BB962C8B-B14F-4D97-AF65-F5344CB8AC3E}">
        <p14:creationId xmlns:p14="http://schemas.microsoft.com/office/powerpoint/2010/main" val="3336041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19</a:t>
            </a:fld>
            <a:endParaRPr lang="en-IN"/>
          </a:p>
        </p:txBody>
      </p:sp>
      <p:sp>
        <p:nvSpPr>
          <p:cNvPr id="5" name="Rectangle 4">
            <a:extLst>
              <a:ext uri="{FF2B5EF4-FFF2-40B4-BE49-F238E27FC236}">
                <a16:creationId xmlns:a16="http://schemas.microsoft.com/office/drawing/2014/main" id="{E8A711F8-C6A3-45BB-81E9-8C08ABE6DEF3}"/>
              </a:ext>
            </a:extLst>
          </p:cNvPr>
          <p:cNvSpPr/>
          <p:nvPr/>
        </p:nvSpPr>
        <p:spPr>
          <a:xfrm>
            <a:off x="200022" y="261344"/>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Airline and Aircraft Orders</a:t>
            </a:r>
          </a:p>
        </p:txBody>
      </p:sp>
      <p:cxnSp>
        <p:nvCxnSpPr>
          <p:cNvPr id="6" name="Straight Connector 5">
            <a:extLst>
              <a:ext uri="{FF2B5EF4-FFF2-40B4-BE49-F238E27FC236}">
                <a16:creationId xmlns:a16="http://schemas.microsoft.com/office/drawing/2014/main" id="{AA7F6660-C976-4843-A3BF-1AF112501153}"/>
              </a:ext>
            </a:extLst>
          </p:cNvPr>
          <p:cNvCxnSpPr/>
          <p:nvPr/>
        </p:nvCxnSpPr>
        <p:spPr>
          <a:xfrm>
            <a:off x="381000" y="75247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178" name="Picture 10" descr="What Can We Expect From Indian Airlines In 2024?">
            <a:extLst>
              <a:ext uri="{FF2B5EF4-FFF2-40B4-BE49-F238E27FC236}">
                <a16:creationId xmlns:a16="http://schemas.microsoft.com/office/drawing/2014/main" id="{186EFD3F-272B-4868-8756-C5CD2D13E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52475"/>
            <a:ext cx="5019674" cy="6105525"/>
          </a:xfrm>
          <a:prstGeom prst="rect">
            <a:avLst/>
          </a:prstGeom>
          <a:noFill/>
          <a:extLst>
            <a:ext uri="{909E8E84-426E-40DD-AFC4-6F175D3DCCD1}">
              <a14:hiddenFill xmlns:a14="http://schemas.microsoft.com/office/drawing/2010/main">
                <a:solidFill>
                  <a:srgbClr val="FFFFFF"/>
                </a:solidFill>
              </a14:hiddenFill>
            </a:ext>
          </a:extLst>
        </p:spPr>
      </p:pic>
      <p:sp>
        <p:nvSpPr>
          <p:cNvPr id="13" name="Date Placeholder 1">
            <a:extLst>
              <a:ext uri="{FF2B5EF4-FFF2-40B4-BE49-F238E27FC236}">
                <a16:creationId xmlns:a16="http://schemas.microsoft.com/office/drawing/2014/main" id="{D8F781BF-6CE4-45AC-B69F-44616EF2C30E}"/>
              </a:ext>
            </a:extLst>
          </p:cNvPr>
          <p:cNvSpPr>
            <a:spLocks noGrp="1"/>
          </p:cNvSpPr>
          <p:nvPr>
            <p:ph type="dt" sz="half" idx="10"/>
          </p:nvPr>
        </p:nvSpPr>
        <p:spPr>
          <a:xfrm>
            <a:off x="381000" y="6414093"/>
            <a:ext cx="2743200" cy="365125"/>
          </a:xfrm>
        </p:spPr>
        <p:txBody>
          <a:bodyPr/>
          <a:lstStyle/>
          <a:p>
            <a:fld id="{CF5F7831-BD40-4A1C-8ACD-7BF35B68E3A4}" type="datetime1">
              <a:rPr lang="en-IN" smtClean="0"/>
              <a:t>21-06-2024</a:t>
            </a:fld>
            <a:endParaRPr lang="en-IN" dirty="0"/>
          </a:p>
        </p:txBody>
      </p:sp>
      <p:sp>
        <p:nvSpPr>
          <p:cNvPr id="10" name="Flowchart: Connector 9">
            <a:extLst>
              <a:ext uri="{FF2B5EF4-FFF2-40B4-BE49-F238E27FC236}">
                <a16:creationId xmlns:a16="http://schemas.microsoft.com/office/drawing/2014/main" id="{74610CC1-363F-46CA-84A3-1CADC9F74E0A}"/>
              </a:ext>
            </a:extLst>
          </p:cNvPr>
          <p:cNvSpPr/>
          <p:nvPr/>
        </p:nvSpPr>
        <p:spPr>
          <a:xfrm>
            <a:off x="5181600" y="1543050"/>
            <a:ext cx="1714500" cy="145732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Air India</a:t>
            </a:r>
          </a:p>
          <a:p>
            <a:pPr algn="ctr"/>
            <a:r>
              <a:rPr lang="en-US" dirty="0" err="1">
                <a:latin typeface="Verdana" panose="020B0604030504040204" pitchFamily="34" charset="0"/>
                <a:ea typeface="Verdana" panose="020B0604030504040204" pitchFamily="34" charset="0"/>
              </a:rPr>
              <a:t>Visatra</a:t>
            </a:r>
            <a:endParaRPr lang="en-IN" dirty="0">
              <a:latin typeface="Verdana" panose="020B0604030504040204" pitchFamily="34" charset="0"/>
              <a:ea typeface="Verdana" panose="020B0604030504040204" pitchFamily="34" charset="0"/>
            </a:endParaRPr>
          </a:p>
        </p:txBody>
      </p:sp>
      <p:sp>
        <p:nvSpPr>
          <p:cNvPr id="15" name="Flowchart: Connector 14">
            <a:extLst>
              <a:ext uri="{FF2B5EF4-FFF2-40B4-BE49-F238E27FC236}">
                <a16:creationId xmlns:a16="http://schemas.microsoft.com/office/drawing/2014/main" id="{B8E19883-25C0-4936-900F-354C08754BB2}"/>
              </a:ext>
            </a:extLst>
          </p:cNvPr>
          <p:cNvSpPr/>
          <p:nvPr/>
        </p:nvSpPr>
        <p:spPr>
          <a:xfrm>
            <a:off x="7081837" y="1031747"/>
            <a:ext cx="3057526" cy="216636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latin typeface="Verdana" panose="020B0604030504040204" pitchFamily="34" charset="0"/>
                <a:ea typeface="Verdana" panose="020B0604030504040204" pitchFamily="34" charset="0"/>
              </a:rPr>
              <a:t>Indigo</a:t>
            </a:r>
          </a:p>
          <a:p>
            <a:pPr algn="ctr"/>
            <a:r>
              <a:rPr lang="en-US" dirty="0">
                <a:solidFill>
                  <a:srgbClr val="FFC000"/>
                </a:solidFill>
                <a:latin typeface="Verdana" panose="020B0604030504040204" pitchFamily="34" charset="0"/>
                <a:ea typeface="Verdana" panose="020B0604030504040204" pitchFamily="34" charset="0"/>
              </a:rPr>
              <a:t>Akasa Air</a:t>
            </a:r>
          </a:p>
          <a:p>
            <a:pPr algn="ctr"/>
            <a:r>
              <a:rPr lang="en-US" dirty="0">
                <a:latin typeface="Verdana" panose="020B0604030504040204" pitchFamily="34" charset="0"/>
                <a:ea typeface="Verdana" panose="020B0604030504040204" pitchFamily="34" charset="0"/>
              </a:rPr>
              <a:t>Air India Express</a:t>
            </a:r>
          </a:p>
          <a:p>
            <a:pPr algn="ctr"/>
            <a:r>
              <a:rPr lang="en-US" dirty="0">
                <a:latin typeface="Verdana" panose="020B0604030504040204" pitchFamily="34" charset="0"/>
                <a:ea typeface="Verdana" panose="020B0604030504040204" pitchFamily="34" charset="0"/>
              </a:rPr>
              <a:t>AIX Connect</a:t>
            </a:r>
          </a:p>
          <a:p>
            <a:pPr algn="ctr"/>
            <a:r>
              <a:rPr lang="en-US" dirty="0">
                <a:solidFill>
                  <a:srgbClr val="C00000"/>
                </a:solidFill>
                <a:latin typeface="Verdana" panose="020B0604030504040204" pitchFamily="34" charset="0"/>
                <a:ea typeface="Verdana" panose="020B0604030504040204" pitchFamily="34" charset="0"/>
              </a:rPr>
              <a:t>Spice Jet</a:t>
            </a:r>
            <a:endParaRPr lang="en-IN" dirty="0">
              <a:solidFill>
                <a:srgbClr val="C00000"/>
              </a:solidFill>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F50B9616-CC67-44E6-80F2-AEAC2880B295}"/>
              </a:ext>
            </a:extLst>
          </p:cNvPr>
          <p:cNvSpPr txBox="1"/>
          <p:nvPr/>
        </p:nvSpPr>
        <p:spPr>
          <a:xfrm>
            <a:off x="5471246" y="1299518"/>
            <a:ext cx="1112805" cy="230832"/>
          </a:xfrm>
          <a:prstGeom prst="rect">
            <a:avLst/>
          </a:prstGeom>
          <a:noFill/>
        </p:spPr>
        <p:txBody>
          <a:bodyPr wrap="none" rtlCol="0">
            <a:spAutoFit/>
          </a:bodyPr>
          <a:lstStyle/>
          <a:p>
            <a:r>
              <a:rPr lang="en-US" sz="900" b="1" dirty="0">
                <a:latin typeface="Verdana" panose="020B0604030504040204" pitchFamily="34" charset="0"/>
                <a:ea typeface="Verdana" panose="020B0604030504040204" pitchFamily="34" charset="0"/>
              </a:rPr>
              <a:t>Major Carriers</a:t>
            </a:r>
            <a:endParaRPr lang="en-IN" sz="900" b="1" dirty="0">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22E713AC-E8D9-49F2-9E17-3A6FF2319EFE}"/>
              </a:ext>
            </a:extLst>
          </p:cNvPr>
          <p:cNvSpPr txBox="1"/>
          <p:nvPr/>
        </p:nvSpPr>
        <p:spPr>
          <a:xfrm>
            <a:off x="8153400" y="3199221"/>
            <a:ext cx="1334020" cy="230832"/>
          </a:xfrm>
          <a:prstGeom prst="rect">
            <a:avLst/>
          </a:prstGeom>
          <a:noFill/>
        </p:spPr>
        <p:txBody>
          <a:bodyPr wrap="none" rtlCol="0">
            <a:spAutoFit/>
          </a:bodyPr>
          <a:lstStyle/>
          <a:p>
            <a:r>
              <a:rPr lang="en-US" sz="900" b="1" dirty="0">
                <a:latin typeface="Verdana" panose="020B0604030504040204" pitchFamily="34" charset="0"/>
                <a:ea typeface="Verdana" panose="020B0604030504040204" pitchFamily="34" charset="0"/>
              </a:rPr>
              <a:t>Low Cost Carriers</a:t>
            </a:r>
            <a:endParaRPr lang="en-IN" sz="900" b="1" dirty="0">
              <a:latin typeface="Verdana" panose="020B0604030504040204" pitchFamily="34" charset="0"/>
              <a:ea typeface="Verdana" panose="020B0604030504040204" pitchFamily="34" charset="0"/>
            </a:endParaRPr>
          </a:p>
        </p:txBody>
      </p:sp>
      <p:graphicFrame>
        <p:nvGraphicFramePr>
          <p:cNvPr id="14" name="Table 13">
            <a:extLst>
              <a:ext uri="{FF2B5EF4-FFF2-40B4-BE49-F238E27FC236}">
                <a16:creationId xmlns:a16="http://schemas.microsoft.com/office/drawing/2014/main" id="{D6753553-8F3B-4581-B715-29206FE51540}"/>
              </a:ext>
            </a:extLst>
          </p:cNvPr>
          <p:cNvGraphicFramePr>
            <a:graphicFrameLocks noGrp="1"/>
          </p:cNvGraphicFramePr>
          <p:nvPr>
            <p:extLst>
              <p:ext uri="{D42A27DB-BD31-4B8C-83A1-F6EECF244321}">
                <p14:modId xmlns:p14="http://schemas.microsoft.com/office/powerpoint/2010/main" val="3042546241"/>
              </p:ext>
            </p:extLst>
          </p:nvPr>
        </p:nvGraphicFramePr>
        <p:xfrm>
          <a:off x="10208650" y="1010670"/>
          <a:ext cx="1745225" cy="2187440"/>
        </p:xfrm>
        <a:graphic>
          <a:graphicData uri="http://schemas.openxmlformats.org/drawingml/2006/table">
            <a:tbl>
              <a:tblPr firstRow="1" bandRow="1">
                <a:tableStyleId>{5940675A-B579-460E-94D1-54222C63F5DA}</a:tableStyleId>
              </a:tblPr>
              <a:tblGrid>
                <a:gridCol w="1011800">
                  <a:extLst>
                    <a:ext uri="{9D8B030D-6E8A-4147-A177-3AD203B41FA5}">
                      <a16:colId xmlns:a16="http://schemas.microsoft.com/office/drawing/2014/main" val="3034909073"/>
                    </a:ext>
                  </a:extLst>
                </a:gridCol>
                <a:gridCol w="733425">
                  <a:extLst>
                    <a:ext uri="{9D8B030D-6E8A-4147-A177-3AD203B41FA5}">
                      <a16:colId xmlns:a16="http://schemas.microsoft.com/office/drawing/2014/main" val="2581260288"/>
                    </a:ext>
                  </a:extLst>
                </a:gridCol>
              </a:tblGrid>
              <a:tr h="273430">
                <a:tc>
                  <a:txBody>
                    <a:bodyPr/>
                    <a:lstStyle/>
                    <a:p>
                      <a:r>
                        <a:rPr lang="en-US" sz="900" b="1" dirty="0">
                          <a:latin typeface="Verdana" panose="020B0604030504040204" pitchFamily="34" charset="0"/>
                          <a:ea typeface="Verdana" panose="020B0604030504040204" pitchFamily="34" charset="0"/>
                        </a:rPr>
                        <a:t>Indigo </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60.6%</a:t>
                      </a:r>
                      <a:endParaRPr lang="en-IN" sz="9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984592926"/>
                  </a:ext>
                </a:extLst>
              </a:tr>
              <a:tr h="273430">
                <a:tc>
                  <a:txBody>
                    <a:bodyPr/>
                    <a:lstStyle/>
                    <a:p>
                      <a:r>
                        <a:rPr lang="en-US" sz="900" b="1" dirty="0">
                          <a:latin typeface="Verdana" panose="020B0604030504040204" pitchFamily="34" charset="0"/>
                          <a:ea typeface="Verdana" panose="020B0604030504040204" pitchFamily="34" charset="0"/>
                        </a:rPr>
                        <a:t>Air India</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14.2%</a:t>
                      </a:r>
                      <a:endParaRPr lang="en-IN" sz="9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722507038"/>
                  </a:ext>
                </a:extLst>
              </a:tr>
              <a:tr h="273430">
                <a:tc>
                  <a:txBody>
                    <a:bodyPr/>
                    <a:lstStyle/>
                    <a:p>
                      <a:r>
                        <a:rPr lang="en-US" sz="900" b="1" dirty="0">
                          <a:latin typeface="Verdana" panose="020B0604030504040204" pitchFamily="34" charset="0"/>
                          <a:ea typeface="Verdana" panose="020B0604030504040204" pitchFamily="34" charset="0"/>
                        </a:rPr>
                        <a:t>Vistara</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9.2%</a:t>
                      </a:r>
                      <a:endParaRPr lang="en-IN" sz="9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4046831489"/>
                  </a:ext>
                </a:extLst>
              </a:tr>
              <a:tr h="273430">
                <a:tc>
                  <a:txBody>
                    <a:bodyPr/>
                    <a:lstStyle/>
                    <a:p>
                      <a:r>
                        <a:rPr lang="en-US" sz="900" b="1" dirty="0">
                          <a:latin typeface="Verdana" panose="020B0604030504040204" pitchFamily="34" charset="0"/>
                          <a:ea typeface="Verdana" panose="020B0604030504040204" pitchFamily="34" charset="0"/>
                        </a:rPr>
                        <a:t>AIX Connect</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5.4%</a:t>
                      </a:r>
                      <a:endParaRPr lang="en-IN" sz="9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609652355"/>
                  </a:ext>
                </a:extLst>
              </a:tr>
              <a:tr h="273430">
                <a:tc>
                  <a:txBody>
                    <a:bodyPr/>
                    <a:lstStyle/>
                    <a:p>
                      <a:r>
                        <a:rPr lang="en-US" sz="900" b="1" dirty="0">
                          <a:latin typeface="Verdana" panose="020B0604030504040204" pitchFamily="34" charset="0"/>
                          <a:ea typeface="Verdana" panose="020B0604030504040204" pitchFamily="34" charset="0"/>
                        </a:rPr>
                        <a:t>Spice Jet</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4.7%</a:t>
                      </a:r>
                      <a:endParaRPr lang="en-IN" sz="9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680453076"/>
                  </a:ext>
                </a:extLst>
              </a:tr>
              <a:tr h="273430">
                <a:tc>
                  <a:txBody>
                    <a:bodyPr/>
                    <a:lstStyle/>
                    <a:p>
                      <a:r>
                        <a:rPr lang="en-US" sz="900" b="1" dirty="0">
                          <a:latin typeface="Verdana" panose="020B0604030504040204" pitchFamily="34" charset="0"/>
                          <a:ea typeface="Verdana" panose="020B0604030504040204" pitchFamily="34" charset="0"/>
                        </a:rPr>
                        <a:t>Go Air</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a:t>
                      </a:r>
                      <a:endParaRPr lang="en-IN" sz="9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467420270"/>
                  </a:ext>
                </a:extLst>
              </a:tr>
              <a:tr h="273430">
                <a:tc>
                  <a:txBody>
                    <a:bodyPr/>
                    <a:lstStyle/>
                    <a:p>
                      <a:r>
                        <a:rPr lang="en-US" sz="900" b="1" dirty="0">
                          <a:latin typeface="Verdana" panose="020B0604030504040204" pitchFamily="34" charset="0"/>
                          <a:ea typeface="Verdana" panose="020B0604030504040204" pitchFamily="34" charset="0"/>
                        </a:rPr>
                        <a:t>Akasa</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4.4%</a:t>
                      </a:r>
                      <a:endParaRPr lang="en-IN" sz="9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15005929"/>
                  </a:ext>
                </a:extLst>
              </a:tr>
              <a:tr h="273430">
                <a:tc>
                  <a:txBody>
                    <a:bodyPr/>
                    <a:lstStyle/>
                    <a:p>
                      <a:r>
                        <a:rPr lang="en-US" sz="900" b="1" dirty="0">
                          <a:latin typeface="Verdana" panose="020B0604030504040204" pitchFamily="34" charset="0"/>
                          <a:ea typeface="Verdana" panose="020B0604030504040204" pitchFamily="34" charset="0"/>
                        </a:rPr>
                        <a:t>Others</a:t>
                      </a:r>
                      <a:endParaRPr lang="en-IN" sz="900" b="1" dirty="0">
                        <a:latin typeface="Verdana" panose="020B0604030504040204" pitchFamily="34" charset="0"/>
                        <a:ea typeface="Verdana" panose="020B0604030504040204" pitchFamily="34" charset="0"/>
                      </a:endParaRPr>
                    </a:p>
                  </a:txBody>
                  <a:tcPr/>
                </a:tc>
                <a:tc>
                  <a:txBody>
                    <a:bodyPr/>
                    <a:lstStyle/>
                    <a:p>
                      <a:r>
                        <a:rPr lang="en-US" sz="900" b="1" dirty="0">
                          <a:latin typeface="Verdana" panose="020B0604030504040204" pitchFamily="34" charset="0"/>
                          <a:ea typeface="Verdana" panose="020B0604030504040204" pitchFamily="34" charset="0"/>
                        </a:rPr>
                        <a:t>1.7%</a:t>
                      </a:r>
                    </a:p>
                  </a:txBody>
                  <a:tcPr/>
                </a:tc>
                <a:extLst>
                  <a:ext uri="{0D108BD9-81ED-4DB2-BD59-A6C34878D82A}">
                    <a16:rowId xmlns:a16="http://schemas.microsoft.com/office/drawing/2014/main" val="3904893686"/>
                  </a:ext>
                </a:extLst>
              </a:tr>
            </a:tbl>
          </a:graphicData>
        </a:graphic>
      </p:graphicFrame>
      <p:graphicFrame>
        <p:nvGraphicFramePr>
          <p:cNvPr id="16" name="Table 15">
            <a:extLst>
              <a:ext uri="{FF2B5EF4-FFF2-40B4-BE49-F238E27FC236}">
                <a16:creationId xmlns:a16="http://schemas.microsoft.com/office/drawing/2014/main" id="{2C92496B-AF4B-42C2-AF52-8A0206B69FA5}"/>
              </a:ext>
            </a:extLst>
          </p:cNvPr>
          <p:cNvGraphicFramePr>
            <a:graphicFrameLocks noGrp="1"/>
          </p:cNvGraphicFramePr>
          <p:nvPr>
            <p:extLst>
              <p:ext uri="{D42A27DB-BD31-4B8C-83A1-F6EECF244321}">
                <p14:modId xmlns:p14="http://schemas.microsoft.com/office/powerpoint/2010/main" val="2341473342"/>
              </p:ext>
            </p:extLst>
          </p:nvPr>
        </p:nvGraphicFramePr>
        <p:xfrm>
          <a:off x="5224462" y="3807586"/>
          <a:ext cx="6772275" cy="2011680"/>
        </p:xfrm>
        <a:graphic>
          <a:graphicData uri="http://schemas.openxmlformats.org/drawingml/2006/table">
            <a:tbl>
              <a:tblPr firstRow="1" bandRow="1">
                <a:tableStyleId>{F5AB1C69-6EDB-4FF4-983F-18BD219EF322}</a:tableStyleId>
              </a:tblPr>
              <a:tblGrid>
                <a:gridCol w="6772275">
                  <a:extLst>
                    <a:ext uri="{9D8B030D-6E8A-4147-A177-3AD203B41FA5}">
                      <a16:colId xmlns:a16="http://schemas.microsoft.com/office/drawing/2014/main" val="2331207852"/>
                    </a:ext>
                  </a:extLst>
                </a:gridCol>
              </a:tblGrid>
              <a:tr h="370840">
                <a:tc>
                  <a:txBody>
                    <a:bodyPr/>
                    <a:lstStyle/>
                    <a:p>
                      <a:pPr marL="285750" indent="-285750">
                        <a:buFont typeface="Arial" panose="020B0604020202020204" pitchFamily="34" charset="0"/>
                        <a:buChar char="•"/>
                      </a:pPr>
                      <a:r>
                        <a:rPr lang="en-US" sz="1400" dirty="0"/>
                        <a:t>Indigo (500), Akasa and Air India (470) have ordered over 1,120 airplanes.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Akasa has ordered 150 B737 Max planes</a:t>
                      </a:r>
                    </a:p>
                    <a:p>
                      <a:pPr marL="285750" indent="-285750">
                        <a:buFont typeface="Arial" panose="020B0604020202020204" pitchFamily="34" charset="0"/>
                        <a:buChar char="•"/>
                      </a:pPr>
                      <a:endParaRPr lang="en-US" sz="14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Indigo to induct A350-900 from 2027, with an option of 70 more.</a:t>
                      </a:r>
                    </a:p>
                    <a:p>
                      <a:pPr marL="0" indent="0">
                        <a:buFont typeface="Arial" panose="020B0604020202020204" pitchFamily="34" charset="0"/>
                        <a:buNone/>
                      </a:pPr>
                      <a:endParaRPr lang="en-US" sz="1400" dirty="0"/>
                    </a:p>
                    <a:p>
                      <a:pPr marL="285750" indent="-285750">
                        <a:buFont typeface="Arial" panose="020B0604020202020204" pitchFamily="34" charset="0"/>
                        <a:buChar char="•"/>
                      </a:pPr>
                      <a:r>
                        <a:rPr lang="en-US" sz="1400" dirty="0"/>
                        <a:t>Air India has ordered 40 A350’s  and 30 Boeing widebodies.</a:t>
                      </a:r>
                      <a:endParaRPr lang="en-IN" sz="14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288598113"/>
                  </a:ext>
                </a:extLst>
              </a:tr>
            </a:tbl>
          </a:graphicData>
        </a:graphic>
      </p:graphicFrame>
    </p:spTree>
    <p:extLst>
      <p:ext uri="{BB962C8B-B14F-4D97-AF65-F5344CB8AC3E}">
        <p14:creationId xmlns:p14="http://schemas.microsoft.com/office/powerpoint/2010/main" val="1939506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20</a:t>
            </a:fld>
            <a:endParaRPr lang="en-IN"/>
          </a:p>
        </p:txBody>
      </p:sp>
      <p:sp>
        <p:nvSpPr>
          <p:cNvPr id="5" name="Rectangle 4">
            <a:extLst>
              <a:ext uri="{FF2B5EF4-FFF2-40B4-BE49-F238E27FC236}">
                <a16:creationId xmlns:a16="http://schemas.microsoft.com/office/drawing/2014/main" id="{3B416AF5-A9F8-40E4-B703-F88819DD4B2E}"/>
              </a:ext>
            </a:extLst>
          </p:cNvPr>
          <p:cNvSpPr/>
          <p:nvPr/>
        </p:nvSpPr>
        <p:spPr>
          <a:xfrm>
            <a:off x="200022" y="261344"/>
            <a:ext cx="11372850" cy="400110"/>
          </a:xfrm>
          <a:prstGeom prst="rect">
            <a:avLst/>
          </a:prstGeom>
        </p:spPr>
        <p:txBody>
          <a:bodyPr wrap="square">
            <a:spAutoFit/>
          </a:bodyPr>
          <a:lstStyle/>
          <a:p>
            <a:pPr marL="0" lvl="1" algn="ctr"/>
            <a:r>
              <a:rPr lang="en-GB" sz="2000" b="1" dirty="0">
                <a:solidFill>
                  <a:schemeClr val="tx1">
                    <a:lumMod val="50000"/>
                  </a:schemeClr>
                </a:solidFill>
                <a:latin typeface="Verdana" panose="020B0604030504040204" pitchFamily="34" charset="0"/>
                <a:ea typeface="Verdana" panose="020B0604030504040204" pitchFamily="34" charset="0"/>
              </a:rPr>
              <a:t>Repossession  - Recent Developments</a:t>
            </a:r>
          </a:p>
        </p:txBody>
      </p:sp>
      <p:cxnSp>
        <p:nvCxnSpPr>
          <p:cNvPr id="6" name="Straight Connector 5">
            <a:extLst>
              <a:ext uri="{FF2B5EF4-FFF2-40B4-BE49-F238E27FC236}">
                <a16:creationId xmlns:a16="http://schemas.microsoft.com/office/drawing/2014/main" id="{A74A207C-4EB1-4DA3-84B7-A1AC919E90F2}"/>
              </a:ext>
            </a:extLst>
          </p:cNvPr>
          <p:cNvCxnSpPr/>
          <p:nvPr/>
        </p:nvCxnSpPr>
        <p:spPr>
          <a:xfrm>
            <a:off x="381000" y="752475"/>
            <a:ext cx="1143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8E0DA55F-2952-42B0-A23E-0E34A5EA99D4}"/>
              </a:ext>
            </a:extLst>
          </p:cNvPr>
          <p:cNvGraphicFramePr>
            <a:graphicFrameLocks noGrp="1"/>
          </p:cNvGraphicFramePr>
          <p:nvPr>
            <p:extLst>
              <p:ext uri="{D42A27DB-BD31-4B8C-83A1-F6EECF244321}">
                <p14:modId xmlns:p14="http://schemas.microsoft.com/office/powerpoint/2010/main" val="2365443751"/>
              </p:ext>
            </p:extLst>
          </p:nvPr>
        </p:nvGraphicFramePr>
        <p:xfrm>
          <a:off x="409575" y="1253066"/>
          <a:ext cx="11372849" cy="3931920"/>
        </p:xfrm>
        <a:graphic>
          <a:graphicData uri="http://schemas.openxmlformats.org/drawingml/2006/table">
            <a:tbl>
              <a:tblPr firstRow="1" bandRow="1">
                <a:tableStyleId>{5940675A-B579-460E-94D1-54222C63F5DA}</a:tableStyleId>
              </a:tblPr>
              <a:tblGrid>
                <a:gridCol w="11372849">
                  <a:extLst>
                    <a:ext uri="{9D8B030D-6E8A-4147-A177-3AD203B41FA5}">
                      <a16:colId xmlns:a16="http://schemas.microsoft.com/office/drawing/2014/main" val="3292131221"/>
                    </a:ext>
                  </a:extLst>
                </a:gridCol>
              </a:tblGrid>
              <a:tr h="370840">
                <a:tc>
                  <a:txBody>
                    <a:bodyPr/>
                    <a:lstStyle/>
                    <a:p>
                      <a:pPr marL="285750" indent="-285750" algn="just">
                        <a:buFont typeface="Arial" panose="020B0604020202020204" pitchFamily="34" charset="0"/>
                        <a:buChar char="•"/>
                      </a:pPr>
                      <a:r>
                        <a:rPr lang="en-US" sz="1800" dirty="0"/>
                        <a:t>May, 2023, Go First voluntarily seeks bankruptcy protection. Files for insolvency proceedings at National Company Law Tribunal (NCLT). Pratt &amp; Whitney (P&amp;W) Engines issues causes grounding of its aircraft, 27. The fleet size being 54.</a:t>
                      </a:r>
                    </a:p>
                    <a:p>
                      <a:pPr marL="285750" indent="-285750" algn="just">
                        <a:buFont typeface="Arial" panose="020B0604020202020204" pitchFamily="34" charset="0"/>
                        <a:buChar char="•"/>
                      </a:pPr>
                      <a:endParaRPr lang="en-US" sz="1800" dirty="0"/>
                    </a:p>
                    <a:p>
                      <a:pPr marL="285750" indent="-285750" algn="just">
                        <a:buFont typeface="Arial" panose="020B0604020202020204" pitchFamily="34" charset="0"/>
                        <a:buChar char="•"/>
                      </a:pPr>
                      <a:r>
                        <a:rPr lang="en-US" sz="1800" dirty="0"/>
                        <a:t>The MCA &amp; GOI, issue a notification that the provisions of Section 14(1) of the Insolvency and Bankruptcy Code, 2016 (IBC) relating to the moratorium will not apply to transactions, relating to aircraft, engines, airframes and helicopters. Lessors still to repossess the aircraft due to lack of local legislation.</a:t>
                      </a:r>
                    </a:p>
                    <a:p>
                      <a:pPr marL="285750" indent="-285750" algn="just">
                        <a:buFont typeface="Arial" panose="020B0604020202020204" pitchFamily="34" charset="0"/>
                        <a:buChar char="•"/>
                      </a:pPr>
                      <a:endParaRPr lang="en-US" sz="1800" dirty="0"/>
                    </a:p>
                    <a:p>
                      <a:pPr marL="285750" indent="-285750" algn="just">
                        <a:buFont typeface="Arial" panose="020B0604020202020204" pitchFamily="34" charset="0"/>
                        <a:buChar char="•"/>
                      </a:pPr>
                      <a:r>
                        <a:rPr lang="en-US" sz="1800" dirty="0"/>
                        <a:t>April, 2024, the Delhi High Court (DHC)  reaffirmed that the IBC code will exclude the aircraft, engines, airframes and helicopters from the moratorium and orders DGCA to process the de-registration applications.</a:t>
                      </a:r>
                    </a:p>
                    <a:p>
                      <a:pPr marL="285750" indent="-285750" algn="just">
                        <a:buFont typeface="Arial" panose="020B0604020202020204" pitchFamily="34" charset="0"/>
                        <a:buChar char="•"/>
                      </a:pPr>
                      <a:endParaRPr lang="en-US" sz="1800" dirty="0"/>
                    </a:p>
                    <a:p>
                      <a:pPr marL="285750" indent="-285750" algn="just">
                        <a:buFont typeface="Arial" panose="020B0604020202020204" pitchFamily="34" charset="0"/>
                        <a:buChar char="•"/>
                      </a:pPr>
                      <a:r>
                        <a:rPr lang="en-US" sz="1800" dirty="0"/>
                        <a:t>Lessors concerned on the physical status of aircraft and loss of rentals  for a year.</a:t>
                      </a:r>
                      <a:endParaRPr lang="en-IN" sz="1800" dirty="0">
                        <a:latin typeface="Verdana" panose="020B0604030504040204" pitchFamily="34" charset="0"/>
                        <a:ea typeface="Verdana" panose="020B060403050404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79074800"/>
                  </a:ext>
                </a:extLst>
              </a:tr>
            </a:tbl>
          </a:graphicData>
        </a:graphic>
      </p:graphicFrame>
    </p:spTree>
    <p:extLst>
      <p:ext uri="{BB962C8B-B14F-4D97-AF65-F5344CB8AC3E}">
        <p14:creationId xmlns:p14="http://schemas.microsoft.com/office/powerpoint/2010/main" val="762794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84A8CB-B29F-4CEA-8040-6BDF288DDFA8}"/>
              </a:ext>
            </a:extLst>
          </p:cNvPr>
          <p:cNvSpPr>
            <a:spLocks noGrp="1"/>
          </p:cNvSpPr>
          <p:nvPr>
            <p:ph type="dt" sz="half" idx="10"/>
          </p:nvPr>
        </p:nvSpPr>
        <p:spPr/>
        <p:txBody>
          <a:bodyPr/>
          <a:lstStyle/>
          <a:p>
            <a:fld id="{CF5F7831-BD40-4A1C-8ACD-7BF35B68E3A4}" type="datetime1">
              <a:rPr lang="en-IN" smtClean="0"/>
              <a:t>21-06-2024</a:t>
            </a:fld>
            <a:endParaRPr lang="en-IN"/>
          </a:p>
        </p:txBody>
      </p:sp>
      <p:sp>
        <p:nvSpPr>
          <p:cNvPr id="3" name="Footer Placeholder 2">
            <a:extLst>
              <a:ext uri="{FF2B5EF4-FFF2-40B4-BE49-F238E27FC236}">
                <a16:creationId xmlns:a16="http://schemas.microsoft.com/office/drawing/2014/main" id="{A1A7B1F7-E607-4C29-AFE3-DE9319614A53}"/>
              </a:ext>
            </a:extLst>
          </p:cNvPr>
          <p:cNvSpPr>
            <a:spLocks noGrp="1"/>
          </p:cNvSpPr>
          <p:nvPr>
            <p:ph type="ftr" sz="quarter" idx="11"/>
          </p:nvPr>
        </p:nvSpPr>
        <p:spPr/>
        <p:txBody>
          <a:bodyPr/>
          <a:lstStyle/>
          <a:p>
            <a:r>
              <a:rPr lang="en-IN"/>
              <a:t>PRIVATE &amp; CONFIDENTIAL</a:t>
            </a:r>
          </a:p>
        </p:txBody>
      </p:sp>
      <p:sp>
        <p:nvSpPr>
          <p:cNvPr id="4" name="Slide Number Placeholder 3">
            <a:extLst>
              <a:ext uri="{FF2B5EF4-FFF2-40B4-BE49-F238E27FC236}">
                <a16:creationId xmlns:a16="http://schemas.microsoft.com/office/drawing/2014/main" id="{43DD3341-B6DF-44A3-A891-69464BF0EA03}"/>
              </a:ext>
            </a:extLst>
          </p:cNvPr>
          <p:cNvSpPr>
            <a:spLocks noGrp="1"/>
          </p:cNvSpPr>
          <p:nvPr>
            <p:ph type="sldNum" sz="quarter" idx="12"/>
          </p:nvPr>
        </p:nvSpPr>
        <p:spPr/>
        <p:txBody>
          <a:bodyPr/>
          <a:lstStyle/>
          <a:p>
            <a:fld id="{9353B6D5-3F76-48C6-ABCE-64609485FC47}" type="slidenum">
              <a:rPr lang="en-IN" smtClean="0"/>
              <a:t>21</a:t>
            </a:fld>
            <a:endParaRPr lang="en-IN"/>
          </a:p>
        </p:txBody>
      </p:sp>
      <p:sp>
        <p:nvSpPr>
          <p:cNvPr id="5" name="Title 3">
            <a:extLst>
              <a:ext uri="{FF2B5EF4-FFF2-40B4-BE49-F238E27FC236}">
                <a16:creationId xmlns:a16="http://schemas.microsoft.com/office/drawing/2014/main" id="{03449B62-F5AC-4230-81D8-E85800CEE2B8}"/>
              </a:ext>
            </a:extLst>
          </p:cNvPr>
          <p:cNvSpPr txBox="1">
            <a:spLocks/>
          </p:cNvSpPr>
          <p:nvPr/>
        </p:nvSpPr>
        <p:spPr>
          <a:xfrm>
            <a:off x="4660999" y="2800557"/>
            <a:ext cx="3092351" cy="1256886"/>
          </a:xfrm>
          <a:prstGeom prst="rect">
            <a:avLst/>
          </a:prstGeom>
        </p:spPr>
        <p:txBody>
          <a:bodyPr vert="horz" lIns="91440" tIns="45720" rIns="91440" bIns="45720" rtlCol="0" anchor="t">
            <a:normAutofit/>
          </a:bodyPr>
          <a:lstStyle>
            <a:lvl1pPr algn="l" defTabSz="1827886" rtl="0" eaLnBrk="1" latinLnBrk="0" hangingPunct="1">
              <a:lnSpc>
                <a:spcPct val="90000"/>
              </a:lnSpc>
              <a:spcBef>
                <a:spcPct val="0"/>
              </a:spcBef>
              <a:buNone/>
              <a:defRPr sz="4400" b="1"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300" dirty="0">
                <a:solidFill>
                  <a:srgbClr val="002060"/>
                </a:solidFill>
                <a:latin typeface="Verdana" panose="020B0604030504040204" pitchFamily="34" charset="0"/>
                <a:ea typeface="Verdana" panose="020B0604030504040204" pitchFamily="34" charset="0"/>
                <a:cs typeface="Calibri" panose="020F0502020204030204" pitchFamily="34" charset="0"/>
              </a:rPr>
              <a:t>THANKYOU </a:t>
            </a:r>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a:p>
            <a:endParaRPr lang="en-IE" sz="3200" spc="300" dirty="0">
              <a:solidFill>
                <a:srgbClr val="002060"/>
              </a:solidFill>
              <a:latin typeface="Verdana" panose="020B060403050404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927792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EAA42AC922E64B838A63F94E9846B9" ma:contentTypeVersion="18" ma:contentTypeDescription="Create a new document." ma:contentTypeScope="" ma:versionID="f1676944c6a9276af94ed13ee8b7eb70">
  <xsd:schema xmlns:xsd="http://www.w3.org/2001/XMLSchema" xmlns:xs="http://www.w3.org/2001/XMLSchema" xmlns:p="http://schemas.microsoft.com/office/2006/metadata/properties" xmlns:ns2="9a25c871-960b-4c2e-81a0-3e7ac10bb494" xmlns:ns3="db046593-f33a-4539-be74-d3f60e7d58ee" targetNamespace="http://schemas.microsoft.com/office/2006/metadata/properties" ma:root="true" ma:fieldsID="faf45180dac384bfed26751fc1c7eaa5" ns2:_="" ns3:_="">
    <xsd:import namespace="9a25c871-960b-4c2e-81a0-3e7ac10bb494"/>
    <xsd:import namespace="db046593-f33a-4539-be74-d3f60e7d58e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25c871-960b-4c2e-81a0-3e7ac10bb4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6df55a4-1588-4fd3-9f03-a8c41f7caab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046593-f33a-4539-be74-d3f60e7d58e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1142591-d6cd-4dd6-a23d-e093aa526acd}" ma:internalName="TaxCatchAll" ma:showField="CatchAllData" ma:web="db046593-f33a-4539-be74-d3f60e7d58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A7E4AB-42B2-48D6-A377-8F57A0A07DDF}"/>
</file>

<file path=customXml/itemProps2.xml><?xml version="1.0" encoding="utf-8"?>
<ds:datastoreItem xmlns:ds="http://schemas.openxmlformats.org/officeDocument/2006/customXml" ds:itemID="{4FE6F459-D1EE-457E-B0D0-68E6B0647F17}"/>
</file>

<file path=docProps/app.xml><?xml version="1.0" encoding="utf-8"?>
<Properties xmlns="http://schemas.openxmlformats.org/officeDocument/2006/extended-properties" xmlns:vt="http://schemas.openxmlformats.org/officeDocument/2006/docPropsVTypes">
  <TotalTime>3909</TotalTime>
  <Words>2154</Words>
  <Application>Microsoft Office PowerPoint</Application>
  <PresentationFormat>Widescreen</PresentationFormat>
  <Paragraphs>358</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Consolas</vt:lpstr>
      <vt:lpstr>Merriweather</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Kumar</dc:creator>
  <cp:lastModifiedBy>Kumar</cp:lastModifiedBy>
  <cp:revision>117</cp:revision>
  <dcterms:created xsi:type="dcterms:W3CDTF">2024-06-13T16:31:32Z</dcterms:created>
  <dcterms:modified xsi:type="dcterms:W3CDTF">2024-06-21T14:58:35Z</dcterms:modified>
</cp:coreProperties>
</file>